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91" r:id="rId4"/>
    <p:sldMasterId id="2147484004" r:id="rId5"/>
    <p:sldMasterId id="2147484017" r:id="rId6"/>
    <p:sldMasterId id="2147484030" r:id="rId7"/>
    <p:sldMasterId id="2147484043" r:id="rId8"/>
  </p:sldMasterIdLst>
  <p:notesMasterIdLst>
    <p:notesMasterId r:id="rId30"/>
  </p:notesMasterIdLst>
  <p:sldIdLst>
    <p:sldId id="286" r:id="rId9"/>
    <p:sldId id="291" r:id="rId10"/>
    <p:sldId id="305" r:id="rId11"/>
    <p:sldId id="311" r:id="rId12"/>
    <p:sldId id="325" r:id="rId13"/>
    <p:sldId id="314" r:id="rId14"/>
    <p:sldId id="312" r:id="rId15"/>
    <p:sldId id="321" r:id="rId16"/>
    <p:sldId id="319" r:id="rId17"/>
    <p:sldId id="320" r:id="rId18"/>
    <p:sldId id="326" r:id="rId19"/>
    <p:sldId id="323" r:id="rId20"/>
    <p:sldId id="313" r:id="rId21"/>
    <p:sldId id="316" r:id="rId22"/>
    <p:sldId id="315" r:id="rId23"/>
    <p:sldId id="318" r:id="rId24"/>
    <p:sldId id="324" r:id="rId25"/>
    <p:sldId id="327" r:id="rId26"/>
    <p:sldId id="328" r:id="rId27"/>
    <p:sldId id="329" r:id="rId28"/>
    <p:sldId id="310"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2160">
          <p15:clr>
            <a:srgbClr val="A4A3A4"/>
          </p15:clr>
        </p15:guide>
        <p15:guide id="2" orient="horz" pos="956">
          <p15:clr>
            <a:srgbClr val="A4A3A4"/>
          </p15:clr>
        </p15:guide>
        <p15:guide id="3" orient="horz" pos="4098">
          <p15:clr>
            <a:srgbClr val="A4A3A4"/>
          </p15:clr>
        </p15:guide>
        <p15:guide id="4" pos="2880">
          <p15:clr>
            <a:srgbClr val="A4A3A4"/>
          </p15:clr>
        </p15:guide>
        <p15:guide id="5" pos="4135">
          <p15:clr>
            <a:srgbClr val="A4A3A4"/>
          </p15:clr>
        </p15:guide>
        <p15:guide id="6" pos="3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B31"/>
    <a:srgbClr val="F15922"/>
    <a:srgbClr val="5C2E91"/>
    <a:srgbClr val="C6168D"/>
    <a:srgbClr val="0060AF"/>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78571" autoAdjust="0"/>
  </p:normalViewPr>
  <p:slideViewPr>
    <p:cSldViewPr snapToGrid="0">
      <p:cViewPr varScale="1">
        <p:scale>
          <a:sx n="52" d="100"/>
          <a:sy n="52" d="100"/>
        </p:scale>
        <p:origin x="1700" y="60"/>
      </p:cViewPr>
      <p:guideLst>
        <p:guide orient="horz" pos="2160"/>
        <p:guide orient="horz" pos="956"/>
        <p:guide orient="horz" pos="4098"/>
        <p:guide pos="2880"/>
        <p:guide pos="4135"/>
        <p:guide pos="300"/>
      </p:guideLst>
    </p:cSldViewPr>
  </p:slideViewPr>
  <p:outlineViewPr>
    <p:cViewPr>
      <p:scale>
        <a:sx n="33" d="100"/>
        <a:sy n="33" d="100"/>
      </p:scale>
      <p:origin x="0" y="22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a:p>
        </p:txBody>
      </p:sp>
    </p:spTree>
    <p:extLst>
      <p:ext uri="{BB962C8B-B14F-4D97-AF65-F5344CB8AC3E}">
        <p14:creationId xmlns:p14="http://schemas.microsoft.com/office/powerpoint/2010/main" val="30065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Welcome participants to the Blood Pressure Self-Monitoring Program Nutrition Education Seminar</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Introduce yourself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General</a:t>
            </a:r>
            <a:r>
              <a:rPr lang="en-US" baseline="0" dirty="0"/>
              <a:t> Introduction of topic of Nutrition Seminar and its role in the Blood Pressure Management Program</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Share that today’s seminar will be on Reducing Sodium Intake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Encourage participants to use this opportunity to share ideas and experiences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a:t>
            </a:fld>
            <a:endParaRPr lang="en-US"/>
          </a:p>
        </p:txBody>
      </p:sp>
    </p:spTree>
    <p:extLst>
      <p:ext uri="{BB962C8B-B14F-4D97-AF65-F5344CB8AC3E}">
        <p14:creationId xmlns:p14="http://schemas.microsoft.com/office/powerpoint/2010/main" val="39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What foods do you think are high in sodium?</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After responses build slide to reveal list</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What is surprising on this list? (*food labels that call out high levels of sodium can also be brought in)</a:t>
            </a:r>
          </a:p>
          <a:p>
            <a:r>
              <a:rPr lang="en-US" sz="1200" b="1" kern="1200" dirty="0">
                <a:solidFill>
                  <a:schemeClr val="tx1"/>
                </a:solidFill>
                <a:effectLst/>
                <a:latin typeface="Verdana" pitchFamily="64" charset="0"/>
                <a:ea typeface="ＭＳ Ｐゴシック" pitchFamily="64" charset="-128"/>
                <a:cs typeface="ＭＳ Ｐゴシック" pitchFamily="64" charset="-128"/>
              </a:rPr>
              <a:t> </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Most of the salt in our diets comes from processed foods, which is usually anything that comes in a package from the store.  Most things we eat go through some sort of processing before we get them from the store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Salt in our diet also comes from salting our food, but not as much as you would think.  A lot of it is in the processed foods we eat, which is dangerous because often we don’t realize it when we are consuming a lot of sodium.</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Some sodium is naturally occurring in fruits, vegetables and meats too.</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Where do you think most of the salt you are eating is coming from?</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10</a:t>
            </a:fld>
            <a:endParaRPr lang="en-US"/>
          </a:p>
        </p:txBody>
      </p:sp>
    </p:spTree>
    <p:extLst>
      <p:ext uri="{BB962C8B-B14F-4D97-AF65-F5344CB8AC3E}">
        <p14:creationId xmlns:p14="http://schemas.microsoft.com/office/powerpoint/2010/main" val="253816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What are some ways you can reduce sodium in your diet?  </a:t>
            </a:r>
            <a:r>
              <a:rPr lang="en-US" sz="1200" i="1" kern="1200" dirty="0">
                <a:solidFill>
                  <a:schemeClr val="tx1"/>
                </a:solidFill>
                <a:effectLst/>
                <a:latin typeface="Verdana" pitchFamily="64" charset="0"/>
                <a:ea typeface="ＭＳ Ｐゴシック" pitchFamily="64" charset="-128"/>
                <a:cs typeface="ＭＳ Ｐゴシック" pitchFamily="64" charset="-128"/>
              </a:rPr>
              <a:t>Listen for responses then build slide</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 </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marL="0" lvl="0" indent="0">
              <a:buFontTx/>
              <a:buNone/>
            </a:pPr>
            <a:r>
              <a:rPr lang="en-US" dirty="0"/>
              <a:t>- Discuss strategies </a:t>
            </a:r>
            <a:r>
              <a:rPr lang="en-US" baseline="0" dirty="0"/>
              <a:t>for reducing sodium intake </a:t>
            </a:r>
          </a:p>
          <a:p>
            <a:pPr marL="0" lvl="0" indent="0">
              <a:buFontTx/>
              <a:buNone/>
            </a:pPr>
            <a:r>
              <a:rPr lang="en-US" sz="1200" kern="1200" dirty="0">
                <a:solidFill>
                  <a:schemeClr val="tx1"/>
                </a:solidFill>
                <a:effectLst/>
                <a:latin typeface="Verdana" pitchFamily="64" charset="0"/>
                <a:ea typeface="ＭＳ Ｐゴシック" pitchFamily="64" charset="-128"/>
                <a:cs typeface="ＭＳ Ｐゴシック" pitchFamily="64" charset="-128"/>
              </a:rPr>
              <a:t>-</a:t>
            </a:r>
            <a:r>
              <a:rPr lang="en-US" sz="1200" kern="1200" baseline="0" dirty="0">
                <a:solidFill>
                  <a:schemeClr val="tx1"/>
                </a:solidFill>
                <a:effectLst/>
                <a:latin typeface="Verdana" pitchFamily="64" charset="0"/>
                <a:ea typeface="ＭＳ Ｐゴシック" pitchFamily="64" charset="-128"/>
                <a:cs typeface="ＭＳ Ｐゴシック" pitchFamily="64" charset="-128"/>
              </a:rPr>
              <a:t> </a:t>
            </a:r>
            <a:r>
              <a:rPr lang="en-US" sz="1200" kern="1200" dirty="0">
                <a:solidFill>
                  <a:schemeClr val="tx1"/>
                </a:solidFill>
                <a:effectLst/>
                <a:latin typeface="Verdana" pitchFamily="64" charset="0"/>
                <a:ea typeface="ＭＳ Ｐゴシック" pitchFamily="64" charset="-128"/>
                <a:cs typeface="ＭＳ Ｐゴシック" pitchFamily="64" charset="-128"/>
              </a:rPr>
              <a:t>Even if canned goods aren’t reduced sodium they can be rinsed to reduce the sodium</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Reduce the amount of pre-made processed foods you eat</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Prepare your own foods so you know what is in them and you can control the amount of sodium you put in.</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11</a:t>
            </a:fld>
            <a:endParaRPr lang="en-US"/>
          </a:p>
        </p:txBody>
      </p:sp>
    </p:spTree>
    <p:extLst>
      <p:ext uri="{BB962C8B-B14F-4D97-AF65-F5344CB8AC3E}">
        <p14:creationId xmlns:p14="http://schemas.microsoft.com/office/powerpoint/2010/main" val="243214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Food labels can have many claims on them related to sodium content.  If it has a claim on it, it means it is regulated.</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When you read the label it’s important to look at serving size and how many servings there are per package.  Some packages will have 2-4 servings.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Each claim has a quantitative meaning behind it.  Let’s take a look.  </a:t>
            </a:r>
            <a:r>
              <a:rPr lang="en-US" sz="1200" b="1" kern="1200" dirty="0">
                <a:solidFill>
                  <a:schemeClr val="tx1"/>
                </a:solidFill>
                <a:effectLst/>
                <a:latin typeface="Verdana" pitchFamily="64" charset="0"/>
                <a:ea typeface="ＭＳ Ｐゴシック" pitchFamily="64" charset="-128"/>
                <a:cs typeface="ＭＳ Ｐゴシック" pitchFamily="64" charset="-128"/>
              </a:rPr>
              <a:t>Build slide</a:t>
            </a:r>
            <a:r>
              <a:rPr lang="en-US" sz="1200" b="1" kern="1200" baseline="0" dirty="0">
                <a:solidFill>
                  <a:schemeClr val="tx1"/>
                </a:solidFill>
                <a:effectLst/>
                <a:latin typeface="Verdana" pitchFamily="64" charset="0"/>
                <a:ea typeface="ＭＳ Ｐゴシック" pitchFamily="64" charset="-128"/>
                <a:cs typeface="ＭＳ Ｐゴシック" pitchFamily="64" charset="-128"/>
              </a:rPr>
              <a:t> and review sodium content meanings. </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12</a:t>
            </a:fld>
            <a:endParaRPr lang="en-US"/>
          </a:p>
        </p:txBody>
      </p:sp>
    </p:spTree>
    <p:extLst>
      <p:ext uri="{BB962C8B-B14F-4D97-AF65-F5344CB8AC3E}">
        <p14:creationId xmlns:p14="http://schemas.microsoft.com/office/powerpoint/2010/main" val="335305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Making meals yourself is a great way to be sure you are not consuming a lot of sodium</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None of these meals have any added sodium</a:t>
            </a: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For breakfast,</a:t>
            </a:r>
            <a:r>
              <a:rPr lang="en-US" sz="1200" kern="1200" baseline="0" dirty="0">
                <a:solidFill>
                  <a:schemeClr val="tx1"/>
                </a:solidFill>
                <a:effectLst/>
                <a:latin typeface="Verdana" pitchFamily="64" charset="0"/>
                <a:ea typeface="ＭＳ Ｐゴシック" pitchFamily="64" charset="-128"/>
                <a:cs typeface="ＭＳ Ｐゴシック" pitchFamily="64" charset="-128"/>
              </a:rPr>
              <a:t> </a:t>
            </a:r>
            <a:r>
              <a:rPr lang="en-US" sz="1200" kern="1200" dirty="0">
                <a:solidFill>
                  <a:schemeClr val="tx1"/>
                </a:solidFill>
                <a:effectLst/>
                <a:latin typeface="Verdana" pitchFamily="64" charset="0"/>
                <a:ea typeface="ＭＳ Ｐゴシック" pitchFamily="64" charset="-128"/>
                <a:cs typeface="ＭＳ Ｐゴシック" pitchFamily="64" charset="-128"/>
              </a:rPr>
              <a:t>what are sources of sodium?  </a:t>
            </a:r>
            <a:r>
              <a:rPr lang="en-US" sz="1200" i="1" kern="1200" dirty="0">
                <a:solidFill>
                  <a:schemeClr val="tx1"/>
                </a:solidFill>
                <a:effectLst/>
                <a:latin typeface="Verdana" pitchFamily="64" charset="0"/>
                <a:ea typeface="ＭＳ Ｐゴシック" pitchFamily="64" charset="-128"/>
                <a:cs typeface="ＭＳ Ｐゴシック" pitchFamily="64" charset="-128"/>
              </a:rPr>
              <a:t>Listen for bread and nut butter.  Nut butter could be switched to no salt added</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For dinner,</a:t>
            </a:r>
            <a:r>
              <a:rPr lang="en-US" sz="1200" kern="1200" baseline="0" dirty="0">
                <a:solidFill>
                  <a:schemeClr val="tx1"/>
                </a:solidFill>
                <a:effectLst/>
                <a:latin typeface="Verdana" pitchFamily="64" charset="0"/>
                <a:ea typeface="ＭＳ Ｐゴシック" pitchFamily="64" charset="-128"/>
                <a:cs typeface="ＭＳ Ｐゴシック" pitchFamily="64" charset="-128"/>
              </a:rPr>
              <a:t> </a:t>
            </a:r>
            <a:r>
              <a:rPr lang="en-US" sz="1200" kern="1200" dirty="0">
                <a:solidFill>
                  <a:schemeClr val="tx1"/>
                </a:solidFill>
                <a:effectLst/>
                <a:latin typeface="Verdana" pitchFamily="64" charset="0"/>
                <a:ea typeface="ＭＳ Ｐゴシック" pitchFamily="64" charset="-128"/>
                <a:cs typeface="ＭＳ Ｐゴシック" pitchFamily="64" charset="-128"/>
              </a:rPr>
              <a:t>what about brown rice, where could sodium be added in the process?  </a:t>
            </a:r>
            <a:r>
              <a:rPr lang="en-US" sz="1200" i="1" kern="1200" dirty="0">
                <a:solidFill>
                  <a:schemeClr val="tx1"/>
                </a:solidFill>
                <a:effectLst/>
                <a:latin typeface="Verdana" pitchFamily="64" charset="0"/>
                <a:ea typeface="ＭＳ Ｐゴシック" pitchFamily="64" charset="-128"/>
                <a:cs typeface="ＭＳ Ｐゴシック" pitchFamily="64" charset="-128"/>
              </a:rPr>
              <a:t>Listen for</a:t>
            </a:r>
            <a:r>
              <a:rPr lang="en-US" sz="1200" i="1" kern="1200" baseline="0" dirty="0">
                <a:solidFill>
                  <a:schemeClr val="tx1"/>
                </a:solidFill>
                <a:effectLst/>
                <a:latin typeface="Verdana" pitchFamily="64" charset="0"/>
                <a:ea typeface="ＭＳ Ｐゴシック" pitchFamily="64" charset="-128"/>
                <a:cs typeface="ＭＳ Ｐゴシック" pitchFamily="64" charset="-128"/>
              </a:rPr>
              <a:t> ‘</a:t>
            </a:r>
            <a:r>
              <a:rPr lang="en-US" sz="1200" i="1" kern="1200" dirty="0">
                <a:solidFill>
                  <a:schemeClr val="tx1"/>
                </a:solidFill>
                <a:effectLst/>
                <a:latin typeface="Verdana" pitchFamily="64" charset="0"/>
                <a:ea typeface="ＭＳ Ｐゴシック" pitchFamily="64" charset="-128"/>
                <a:cs typeface="ＭＳ Ｐゴシック" pitchFamily="64" charset="-128"/>
              </a:rPr>
              <a:t>in the water it’s cooked in, after it’s cooked.’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Can anyone think of other meals that would be in line with reducing sodium?</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13</a:t>
            </a:fld>
            <a:endParaRPr lang="en-US"/>
          </a:p>
        </p:txBody>
      </p:sp>
    </p:spTree>
    <p:extLst>
      <p:ext uri="{BB962C8B-B14F-4D97-AF65-F5344CB8AC3E}">
        <p14:creationId xmlns:p14="http://schemas.microsoft.com/office/powerpoint/2010/main" val="415168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Review each meal and ask which option has less sodium for each of the meals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How can we improve some of the healthier options?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B:  Breakfast sandwich with 1 egg, low sodium cheese and spinach OR whole wheat toast with no salt added peanut butter and an apple</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L:  Greek salad with spinach, tomatoes, cucumbers, ½ the feta cheese, ½ the olives, no </a:t>
            </a:r>
            <a:r>
              <a:rPr lang="en-US" sz="1200" kern="1200" dirty="0" err="1">
                <a:solidFill>
                  <a:schemeClr val="tx1"/>
                </a:solidFill>
                <a:effectLst/>
                <a:latin typeface="Verdana" pitchFamily="64" charset="0"/>
                <a:ea typeface="ＭＳ Ｐゴシック" pitchFamily="64" charset="-128"/>
                <a:cs typeface="+mn-cs"/>
              </a:rPr>
              <a:t>pepperoncinis</a:t>
            </a:r>
            <a:r>
              <a:rPr lang="en-US" sz="1200" kern="1200" dirty="0">
                <a:solidFill>
                  <a:schemeClr val="tx1"/>
                </a:solidFill>
                <a:effectLst/>
                <a:latin typeface="Verdana" pitchFamily="64" charset="0"/>
                <a:ea typeface="ＭＳ Ｐゴシック" pitchFamily="64" charset="-128"/>
                <a:cs typeface="+mn-cs"/>
              </a:rPr>
              <a:t>, olive oil and balsamic vinegar OR dressing on the side so you can control how much is on it</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D:  Open faced turkey burger with lettuce, tomato, onion, low sodium condiments or no condiments, no cheese, baked sweet potato wedges (no salt added) OR baked sweet potato OR substitute broccoli or other veggie on the side, cup of milk.  Note:  There can be a lot of sodium in a burger-bread, turkey, cheese, condiments, salt on potatoes</a:t>
            </a:r>
            <a:endParaRPr lang="en-US" sz="1600" kern="1200" dirty="0">
              <a:solidFill>
                <a:schemeClr val="tx1"/>
              </a:solidFill>
              <a:effectLst/>
              <a:latin typeface="Verdana" pitchFamily="64" charset="0"/>
              <a:ea typeface="ＭＳ Ｐゴシック" pitchFamily="64" charset="-128"/>
              <a:cs typeface="+mn-cs"/>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14</a:t>
            </a:fld>
            <a:endParaRPr lang="en-US"/>
          </a:p>
        </p:txBody>
      </p:sp>
    </p:spTree>
    <p:extLst>
      <p:ext uri="{BB962C8B-B14F-4D97-AF65-F5344CB8AC3E}">
        <p14:creationId xmlns:p14="http://schemas.microsoft.com/office/powerpoint/2010/main" val="407689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p>
          <a:p>
            <a:r>
              <a:rPr lang="en-US" sz="1200" b="0" kern="1200" dirty="0">
                <a:solidFill>
                  <a:schemeClr val="tx1"/>
                </a:solidFill>
                <a:effectLst/>
                <a:latin typeface="Verdana" pitchFamily="64" charset="0"/>
                <a:ea typeface="ＭＳ Ｐゴシック" pitchFamily="64" charset="-128"/>
                <a:cs typeface="ＭＳ Ｐゴシック" pitchFamily="64" charset="-128"/>
              </a:rPr>
              <a:t>-</a:t>
            </a:r>
            <a:r>
              <a:rPr lang="en-US" sz="1200" kern="1200" dirty="0">
                <a:solidFill>
                  <a:schemeClr val="tx1"/>
                </a:solidFill>
                <a:effectLst/>
                <a:latin typeface="Verdana" pitchFamily="64" charset="0"/>
                <a:ea typeface="ＭＳ Ｐゴシック" pitchFamily="64" charset="-128"/>
                <a:cs typeface="ＭＳ Ｐゴシック" pitchFamily="64" charset="-128"/>
              </a:rPr>
              <a:t>Why do you think reducing sodium works?</a:t>
            </a:r>
          </a:p>
          <a:p>
            <a:pPr lvl="0"/>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b="1" kern="1200" dirty="0">
                <a:solidFill>
                  <a:schemeClr val="tx1"/>
                </a:solidFill>
                <a:effectLst/>
                <a:latin typeface="Verdana" pitchFamily="64" charset="0"/>
                <a:ea typeface="ＭＳ Ｐゴシック" pitchFamily="64" charset="-128"/>
                <a:cs typeface="ＭＳ Ｐゴシック" pitchFamily="64" charset="-128"/>
              </a:rPr>
              <a:t>Review slide</a:t>
            </a:r>
            <a:r>
              <a:rPr lang="en-US" sz="1200" b="1" kern="1200" baseline="0" dirty="0">
                <a:solidFill>
                  <a:schemeClr val="tx1"/>
                </a:solidFill>
                <a:effectLst/>
                <a:latin typeface="Verdana" pitchFamily="64" charset="0"/>
                <a:ea typeface="ＭＳ Ｐゴシック" pitchFamily="64" charset="-128"/>
                <a:cs typeface="ＭＳ Ｐゴシック" pitchFamily="64" charset="-128"/>
              </a:rPr>
              <a:t> </a:t>
            </a:r>
          </a:p>
          <a:p>
            <a:pPr lvl="0"/>
            <a:endParaRPr lang="en-US" sz="1200" b="1" kern="1200" baseline="0" dirty="0">
              <a:solidFill>
                <a:schemeClr val="tx1"/>
              </a:solidFill>
              <a:effectLst/>
              <a:latin typeface="Verdana" pitchFamily="64" charset="0"/>
              <a:ea typeface="ＭＳ Ｐゴシック" pitchFamily="64" charset="-128"/>
              <a:cs typeface="ＭＳ Ｐゴシック" pitchFamily="64" charset="-128"/>
            </a:endParaRPr>
          </a:p>
          <a:p>
            <a:pPr lvl="0"/>
            <a:r>
              <a:rPr lang="en-US" sz="1200" b="1" kern="1200" baseline="0" dirty="0">
                <a:solidFill>
                  <a:schemeClr val="tx1"/>
                </a:solidFill>
                <a:effectLst/>
                <a:latin typeface="Verdana" pitchFamily="64" charset="0"/>
                <a:ea typeface="ＭＳ Ｐゴシック" pitchFamily="64" charset="-128"/>
                <a:cs typeface="ＭＳ Ｐゴシック" pitchFamily="64" charset="-128"/>
              </a:rPr>
              <a:t>Talking Point</a:t>
            </a:r>
          </a:p>
          <a:p>
            <a:pPr lvl="0"/>
            <a:r>
              <a:rPr lang="en-US" sz="1200" b="1" kern="1200" baseline="0" dirty="0">
                <a:solidFill>
                  <a:schemeClr val="tx1"/>
                </a:solidFill>
                <a:effectLst/>
                <a:latin typeface="Verdana" pitchFamily="64" charset="0"/>
                <a:ea typeface="ＭＳ Ｐゴシック" pitchFamily="64" charset="-128"/>
              </a:rPr>
              <a:t>- </a:t>
            </a:r>
            <a:r>
              <a:rPr lang="en-US" dirty="0"/>
              <a:t>Overall,</a:t>
            </a:r>
            <a:r>
              <a:rPr lang="en-US" baseline="0" dirty="0"/>
              <a:t> reducing sodium intake contributes to a healthy and more nutritious lifestyle</a:t>
            </a:r>
          </a:p>
          <a:p>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15</a:t>
            </a:fld>
            <a:endParaRPr lang="en-US"/>
          </a:p>
        </p:txBody>
      </p:sp>
    </p:spTree>
    <p:extLst>
      <p:ext uri="{BB962C8B-B14F-4D97-AF65-F5344CB8AC3E}">
        <p14:creationId xmlns:p14="http://schemas.microsoft.com/office/powerpoint/2010/main" val="112388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discussion about reducing sodium intake…</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16</a:t>
            </a:fld>
            <a:endParaRPr lang="en-US"/>
          </a:p>
        </p:txBody>
      </p:sp>
    </p:spTree>
    <p:extLst>
      <p:ext uri="{BB962C8B-B14F-4D97-AF65-F5344CB8AC3E}">
        <p14:creationId xmlns:p14="http://schemas.microsoft.com/office/powerpoint/2010/main" val="341493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Points/Ask</a:t>
            </a:r>
          </a:p>
          <a:p>
            <a:r>
              <a:rPr lang="en-US" sz="1200" i="1" kern="1200" dirty="0">
                <a:solidFill>
                  <a:schemeClr val="tx1"/>
                </a:solidFill>
                <a:effectLst/>
                <a:latin typeface="Verdana" pitchFamily="64" charset="0"/>
                <a:ea typeface="ＭＳ Ｐゴシック" pitchFamily="64" charset="-128"/>
                <a:cs typeface="ＭＳ Ｐゴシック" pitchFamily="64" charset="-128"/>
              </a:rPr>
              <a:t>Use questions on the slide to discuss participant’s food choices.  Facilitate discussion around how they might change aspects of their diet to consume less sodium</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How could you change some of your food choices so that you’re taking in less sodium throughout the day?</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How do you feel after consuming a lot of salt:  bloated, thirsty, want more-does this feel good/healthy?</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Look at nutrition facts to see how much sodium is really in a product.  If it’s more than you thought how could you reduce it?  </a:t>
            </a:r>
            <a:r>
              <a:rPr lang="en-US" sz="1200" i="1" kern="1200" dirty="0">
                <a:solidFill>
                  <a:schemeClr val="tx1"/>
                </a:solidFill>
                <a:effectLst/>
                <a:latin typeface="Verdana" pitchFamily="64" charset="0"/>
                <a:ea typeface="ＭＳ Ｐゴシック" pitchFamily="64" charset="-128"/>
                <a:cs typeface="ＭＳ Ｐゴシック" pitchFamily="64" charset="-128"/>
              </a:rPr>
              <a:t>Listen for: reduce portion size, mix with other food/liquid that doesn’t have salt (add water to soup, mix in veggies for more volume and to keep sodium down), prepare your own food so you know what is in them and how much sodium is in them.</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17</a:t>
            </a:fld>
            <a:endParaRPr lang="en-US"/>
          </a:p>
        </p:txBody>
      </p:sp>
    </p:spTree>
    <p:extLst>
      <p:ext uri="{BB962C8B-B14F-4D97-AF65-F5344CB8AC3E}">
        <p14:creationId xmlns:p14="http://schemas.microsoft.com/office/powerpoint/2010/main" val="2604563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18</a:t>
            </a:fld>
            <a:endParaRPr lang="en-US" dirty="0"/>
          </a:p>
        </p:txBody>
      </p:sp>
    </p:spTree>
    <p:extLst>
      <p:ext uri="{BB962C8B-B14F-4D97-AF65-F5344CB8AC3E}">
        <p14:creationId xmlns:p14="http://schemas.microsoft.com/office/powerpoint/2010/main" val="2521625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Review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Emphasize physical activity should be the equivalent of a brisk walk</a:t>
            </a: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What are some other potential benefits to working towards 180 minutes of physical activity a week?</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What are some ways you can add physical activity to your day?</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Emphasize physical activity should be the equivalent of a brisk walk</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19</a:t>
            </a:fld>
            <a:endParaRPr lang="en-US" dirty="0"/>
          </a:p>
        </p:txBody>
      </p:sp>
    </p:spTree>
    <p:extLst>
      <p:ext uri="{BB962C8B-B14F-4D97-AF65-F5344CB8AC3E}">
        <p14:creationId xmlns:p14="http://schemas.microsoft.com/office/powerpoint/2010/main" val="125035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Seminar Overvie</a:t>
            </a:r>
            <a:r>
              <a:rPr lang="en-US" baseline="0" dirty="0"/>
              <a:t>w- briefly lay out the agenda for the seminar- what will be discussed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a:t>
            </a:fld>
            <a:endParaRPr lang="en-US"/>
          </a:p>
        </p:txBody>
      </p:sp>
    </p:spTree>
    <p:extLst>
      <p:ext uri="{BB962C8B-B14F-4D97-AF65-F5344CB8AC3E}">
        <p14:creationId xmlns:p14="http://schemas.microsoft.com/office/powerpoint/2010/main" val="191394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20</a:t>
            </a:fld>
            <a:endParaRPr lang="en-US" dirty="0"/>
          </a:p>
        </p:txBody>
      </p:sp>
    </p:spTree>
    <p:extLst>
      <p:ext uri="{BB962C8B-B14F-4D97-AF65-F5344CB8AC3E}">
        <p14:creationId xmlns:p14="http://schemas.microsoft.com/office/powerpoint/2010/main" val="822497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Do a quick debrief of their takeaways from the session and changes they will make to reduce sodium in their diet.</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Pass out Choose Foods Low in Sodium and Salt and Sodium Tip Sheet.</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 Share information on upcoming Nutrition Education Seminars.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 Remind participants to self-monitor and track their blood pressure at home and attend office hours.</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21</a:t>
            </a:fld>
            <a:endParaRPr lang="en-US"/>
          </a:p>
        </p:txBody>
      </p:sp>
    </p:spTree>
    <p:extLst>
      <p:ext uri="{BB962C8B-B14F-4D97-AF65-F5344CB8AC3E}">
        <p14:creationId xmlns:p14="http://schemas.microsoft.com/office/powerpoint/2010/main" val="13650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a:t>Introduce nutrition</a:t>
            </a:r>
            <a:r>
              <a:rPr lang="en-US" baseline="0" dirty="0"/>
              <a:t> &amp; blood pressure topic</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Nutrition choices have a direct impact on blood pressure. These nutrition seminars address various aspects of eating that we can and should be mindful of to stay healthy and effectively manage blood pressure.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3</a:t>
            </a:fld>
            <a:endParaRPr lang="en-US"/>
          </a:p>
        </p:txBody>
      </p:sp>
    </p:spTree>
    <p:extLst>
      <p:ext uri="{BB962C8B-B14F-4D97-AF65-F5344CB8AC3E}">
        <p14:creationId xmlns:p14="http://schemas.microsoft.com/office/powerpoint/2010/main" val="231686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Talking Points </a:t>
            </a:r>
          </a:p>
          <a:p>
            <a:r>
              <a:rPr lang="en-US" baseline="0" dirty="0"/>
              <a:t>- The 2010 Dietary Guidelines for Americans recommends that everyone consume &lt;2,300 mg sodium per day</a:t>
            </a:r>
          </a:p>
          <a:p>
            <a:pPr marL="0" indent="0">
              <a:buFontTx/>
              <a:buNone/>
            </a:pPr>
            <a:r>
              <a:rPr lang="en-US" baseline="0" dirty="0"/>
              <a:t>- For persons who are at risk for develop heart disease, which includes people over age 51, African American, have high blood pressure, have Diabetes, or have Chronic Kidney Disease, the American Heart Association recommends to limit sodium intake to &lt;1,500 mg per day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Reducing sodium intake can have a direct impact on blood pressure (it can really help with BP management)</a:t>
            </a:r>
            <a:endParaRPr lang="en-US" dirty="0"/>
          </a:p>
          <a:p>
            <a:pPr marL="171450" indent="-171450">
              <a:buFontTx/>
              <a:buChar char="-"/>
            </a:pPr>
            <a:r>
              <a:rPr lang="en-US" b="1" baseline="0" dirty="0"/>
              <a:t>ASK</a:t>
            </a:r>
          </a:p>
          <a:p>
            <a:r>
              <a:rPr lang="en-US" baseline="0" dirty="0"/>
              <a:t>    - What do you think when you hear that the majority of Americans (9 out of 10) American consume more than the recommended amount of sodium? </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4</a:t>
            </a:fld>
            <a:endParaRPr lang="en-US"/>
          </a:p>
        </p:txBody>
      </p:sp>
    </p:spTree>
    <p:extLst>
      <p:ext uri="{BB962C8B-B14F-4D97-AF65-F5344CB8AC3E}">
        <p14:creationId xmlns:p14="http://schemas.microsoft.com/office/powerpoint/2010/main" val="348175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baseline="0" dirty="0"/>
              <a:t>Talking Points</a:t>
            </a:r>
          </a:p>
          <a:p>
            <a:pPr marL="171450" indent="-171450">
              <a:buFontTx/>
              <a:buChar char="-"/>
            </a:pPr>
            <a:r>
              <a:rPr lang="en-US" baseline="0" dirty="0"/>
              <a:t>Review who is at risk</a:t>
            </a:r>
          </a:p>
          <a:p>
            <a:pPr marL="171450" indent="-171450">
              <a:buFontTx/>
              <a:buChar char="-"/>
            </a:pPr>
            <a:r>
              <a:rPr lang="en-US" baseline="0" dirty="0"/>
              <a:t>Half of the U.S. population is at risk for developing heart disease</a:t>
            </a:r>
          </a:p>
          <a:p>
            <a:pPr marL="171450" indent="-171450">
              <a:buFontTx/>
              <a:buChar char="-"/>
            </a:pPr>
            <a:r>
              <a:rPr lang="en-US" baseline="0" dirty="0"/>
              <a:t>It’s important to establish healthy nutrition and lifestyle habits regardless of your health status to promote health &amp; prevent chronic disease. So everyone should be mindful of sodium, not just the people who are at risk for heart disease. </a:t>
            </a:r>
          </a:p>
          <a:p>
            <a:pPr marL="171450" indent="-171450">
              <a:buFontTx/>
              <a:buChar char="-"/>
            </a:pPr>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5</a:t>
            </a:fld>
            <a:endParaRPr lang="en-US"/>
          </a:p>
        </p:txBody>
      </p:sp>
    </p:spTree>
    <p:extLst>
      <p:ext uri="{BB962C8B-B14F-4D97-AF65-F5344CB8AC3E}">
        <p14:creationId xmlns:p14="http://schemas.microsoft.com/office/powerpoint/2010/main" val="178168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t>
            </a:r>
            <a:r>
              <a:rPr lang="en-US" baseline="0" dirty="0"/>
              <a:t> to discussion for reducing sodium intake</a:t>
            </a: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6</a:t>
            </a:fld>
            <a:endParaRPr lang="en-US"/>
          </a:p>
        </p:txBody>
      </p:sp>
    </p:spTree>
    <p:extLst>
      <p:ext uri="{BB962C8B-B14F-4D97-AF65-F5344CB8AC3E}">
        <p14:creationId xmlns:p14="http://schemas.microsoft.com/office/powerpoint/2010/main" val="50337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Talking</a:t>
            </a:r>
            <a:r>
              <a:rPr lang="en-US" b="1" baseline="0" dirty="0"/>
              <a:t> Points</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r>
              <a:rPr lang="en-US" sz="1200" kern="1200" dirty="0">
                <a:solidFill>
                  <a:schemeClr val="tx1"/>
                </a:solidFill>
                <a:effectLst/>
                <a:latin typeface="Verdana" pitchFamily="64" charset="0"/>
                <a:ea typeface="ＭＳ Ｐゴシック" pitchFamily="64" charset="-128"/>
                <a:cs typeface="ＭＳ Ｐゴシック" pitchFamily="64" charset="-128"/>
              </a:rPr>
              <a:t>It’s a common misconception that salt and pure sodium are the same thing.  That’s not true</a:t>
            </a:r>
          </a:p>
          <a:p>
            <a:r>
              <a:rPr lang="en-US" baseline="0" dirty="0"/>
              <a:t>- Discuss difference between sodium (Na) and table salt (</a:t>
            </a:r>
            <a:r>
              <a:rPr lang="en-US" baseline="0" dirty="0" err="1"/>
              <a:t>NaCl</a:t>
            </a:r>
            <a:r>
              <a:rPr lang="en-US" baseline="0" dirty="0"/>
              <a:t>)</a:t>
            </a:r>
          </a:p>
          <a:p>
            <a:r>
              <a:rPr lang="en-US" baseline="0" dirty="0"/>
              <a:t>- Like many other minerals our body needs them to function, but too much of most things can be harmful. </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7</a:t>
            </a:fld>
            <a:endParaRPr lang="en-US"/>
          </a:p>
        </p:txBody>
      </p:sp>
    </p:spTree>
    <p:extLst>
      <p:ext uri="{BB962C8B-B14F-4D97-AF65-F5344CB8AC3E}">
        <p14:creationId xmlns:p14="http://schemas.microsoft.com/office/powerpoint/2010/main" val="3125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a:t>
            </a:r>
            <a:r>
              <a:rPr lang="en-US" b="1" baseline="0" dirty="0"/>
              <a:t> Points</a:t>
            </a:r>
            <a:endParaRPr lang="en-US" b="1" dirty="0"/>
          </a:p>
          <a:p>
            <a:r>
              <a:rPr lang="en-US" dirty="0"/>
              <a:t>- Explain</a:t>
            </a:r>
            <a:r>
              <a:rPr lang="en-US" baseline="0" dirty="0"/>
              <a:t> the effects of too much sodium consumption leading to excess sodium in the bloodstream, and how  it leads to an increase in blood pressure.</a:t>
            </a:r>
          </a:p>
          <a:p>
            <a:r>
              <a:rPr lang="en-US" baseline="0" dirty="0"/>
              <a:t>- Give analogy of a garden hose: When we turn on the water a certain level of water pressure is in the hose; however, when we turn up the water in the hose, the water pressure in the hose increases because more water is flowing through it. This increased pressure is the same thing we see in our bodies. </a:t>
            </a: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8</a:t>
            </a:fld>
            <a:endParaRPr lang="en-US"/>
          </a:p>
        </p:txBody>
      </p:sp>
    </p:spTree>
    <p:extLst>
      <p:ext uri="{BB962C8B-B14F-4D97-AF65-F5344CB8AC3E}">
        <p14:creationId xmlns:p14="http://schemas.microsoft.com/office/powerpoint/2010/main" val="407189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We saw earlier that our bodies only need 500mg of sodium to function properly. How many teaspoons of salt do you think would amount to about 500 mg of sodium?  </a:t>
            </a:r>
          </a:p>
          <a:p>
            <a:pPr lvl="0"/>
            <a:r>
              <a:rPr lang="en-US" sz="1200" b="1" kern="1200" dirty="0">
                <a:solidFill>
                  <a:schemeClr val="tx1"/>
                </a:solidFill>
                <a:effectLst/>
                <a:latin typeface="Verdana" pitchFamily="64" charset="0"/>
                <a:ea typeface="ＭＳ Ｐゴシック" pitchFamily="64" charset="-128"/>
                <a:cs typeface="ＭＳ Ｐゴシック" pitchFamily="64" charset="-128"/>
              </a:rPr>
              <a:t>After responses, build slide to reveal</a:t>
            </a:r>
            <a:endParaRPr lang="en-US" sz="1200" b="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How do you feel about this?  Are you surprised?</a:t>
            </a:r>
          </a:p>
          <a:p>
            <a:r>
              <a:rPr lang="en-US" b="1" dirty="0"/>
              <a:t>Talking</a:t>
            </a:r>
            <a:r>
              <a:rPr lang="en-US" b="1" baseline="0" dirty="0"/>
              <a:t> points</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a:t>
            </a:r>
            <a:r>
              <a:rPr lang="en-US" sz="1200" kern="1200" dirty="0">
                <a:solidFill>
                  <a:schemeClr val="tx1"/>
                </a:solidFill>
                <a:effectLst/>
                <a:latin typeface="Verdana" pitchFamily="64" charset="0"/>
                <a:ea typeface="ＭＳ Ｐゴシック" pitchFamily="64" charset="-128"/>
                <a:cs typeface="ＭＳ Ｐゴシック" pitchFamily="64" charset="-128"/>
              </a:rPr>
              <a:t>We should try to consume less than 1,500 mg sodium per day, which is the recommendation.  This is less than ¾ of a teaspoon</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9</a:t>
            </a:fld>
            <a:endParaRPr lang="en-US"/>
          </a:p>
        </p:txBody>
      </p:sp>
    </p:spTree>
    <p:extLst>
      <p:ext uri="{BB962C8B-B14F-4D97-AF65-F5344CB8AC3E}">
        <p14:creationId xmlns:p14="http://schemas.microsoft.com/office/powerpoint/2010/main" val="3788906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3" y="1069848"/>
            <a:ext cx="1692161" cy="460005"/>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4003" r:id="rId4"/>
    <p:sldLayoutId id="2147484071"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56" r:id="rId14"/>
    <p:sldLayoutId id="2147484057" r:id="rId15"/>
    <p:sldLayoutId id="2147484058" r:id="rId16"/>
  </p:sldLayoutIdLst>
  <p:hf hdr="0" ftr="0" dt="0"/>
  <p:txStyles>
    <p:titleStyle>
      <a:lvl1pPr algn="l" rtl="0" eaLnBrk="1" fontAlgn="base" hangingPunct="1">
        <a:spcBef>
          <a:spcPct val="0"/>
        </a:spcBef>
        <a:spcAft>
          <a:spcPct val="0"/>
        </a:spcAft>
        <a:defRPr sz="2600" b="1" cap="all" baseline="0">
          <a:solidFill>
            <a:schemeClr val="accent1"/>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72"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59" r:id="rId14"/>
    <p:sldLayoutId id="2147484060" r:id="rId15"/>
    <p:sldLayoutId id="2147484061" r:id="rId16"/>
  </p:sldLayoutIdLst>
  <p:hf hdr="0" ftr="0" dt="0"/>
  <p:txStyles>
    <p:titleStyle>
      <a:lvl1pPr algn="l" rtl="0" eaLnBrk="1" fontAlgn="base" hangingPunct="1">
        <a:spcBef>
          <a:spcPct val="0"/>
        </a:spcBef>
        <a:spcAft>
          <a:spcPct val="0"/>
        </a:spcAft>
        <a:defRPr sz="2600" b="1" cap="all" baseline="0">
          <a:solidFill>
            <a:schemeClr val="accent2"/>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73"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62" r:id="rId14"/>
    <p:sldLayoutId id="2147484063" r:id="rId15"/>
    <p:sldLayoutId id="2147484064" r:id="rId16"/>
  </p:sldLayoutIdLst>
  <p:hf hdr="0" ft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7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65" r:id="rId14"/>
    <p:sldLayoutId id="2147484066" r:id="rId15"/>
    <p:sldLayoutId id="2147484067" r:id="rId16"/>
  </p:sldLayoutIdLst>
  <p:hf hdr="0" ftr="0" dt="0"/>
  <p:txStyles>
    <p:titleStyle>
      <a:lvl1pPr algn="l" rtl="0" eaLnBrk="1" fontAlgn="base" hangingPunct="1">
        <a:spcBef>
          <a:spcPct val="0"/>
        </a:spcBef>
        <a:spcAft>
          <a:spcPct val="0"/>
        </a:spcAft>
        <a:defRPr sz="2600" b="1" cap="all" baseline="0">
          <a:solidFill>
            <a:schemeClr val="accent4"/>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75"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68" r:id="rId14"/>
    <p:sldLayoutId id="2147484069" r:id="rId15"/>
    <p:sldLayoutId id="2147484070" r:id="rId16"/>
  </p:sldLayoutIdLst>
  <p:hf hdr="0" ftr="0" dt="0"/>
  <p:txStyles>
    <p:title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333750"/>
            <a:ext cx="4286250" cy="3429000"/>
          </a:xfrm>
          <a:prstGeom prst="rect">
            <a:avLst/>
          </a:prstGeom>
        </p:spPr>
      </p:pic>
      <p:sp>
        <p:nvSpPr>
          <p:cNvPr id="20" name="Title 19"/>
          <p:cNvSpPr>
            <a:spLocks noGrp="1"/>
          </p:cNvSpPr>
          <p:nvPr>
            <p:ph type="ctrTitle"/>
          </p:nvPr>
        </p:nvSpPr>
        <p:spPr/>
        <p:txBody>
          <a:bodyPr/>
          <a:lstStyle/>
          <a:p>
            <a:r>
              <a:rPr lang="en-US" sz="4700" dirty="0"/>
              <a:t>Blood Pressure </a:t>
            </a:r>
            <a:br>
              <a:rPr lang="en-US" sz="4700" dirty="0"/>
            </a:br>
            <a:r>
              <a:rPr lang="en-US" sz="4700" dirty="0"/>
              <a:t>self-monitoring program</a:t>
            </a:r>
          </a:p>
        </p:txBody>
      </p:sp>
      <p:sp>
        <p:nvSpPr>
          <p:cNvPr id="21" name="Subtitle 20"/>
          <p:cNvSpPr>
            <a:spLocks noGrp="1"/>
          </p:cNvSpPr>
          <p:nvPr>
            <p:ph type="subTitle" idx="1"/>
          </p:nvPr>
        </p:nvSpPr>
        <p:spPr>
          <a:xfrm>
            <a:off x="338138" y="3963852"/>
            <a:ext cx="4572000" cy="290785"/>
          </a:xfrm>
        </p:spPr>
        <p:txBody>
          <a:bodyPr/>
          <a:lstStyle/>
          <a:p>
            <a:r>
              <a:rPr lang="en-US" dirty="0"/>
              <a:t>Reducing Sodium Intake</a:t>
            </a:r>
          </a:p>
        </p:txBody>
      </p:sp>
      <p:sp>
        <p:nvSpPr>
          <p:cNvPr id="22" name="Text Placeholder 21"/>
          <p:cNvSpPr>
            <a:spLocks noGrp="1"/>
          </p:cNvSpPr>
          <p:nvPr>
            <p:ph type="body" sz="quarter" idx="14"/>
          </p:nvPr>
        </p:nvSpPr>
        <p:spPr/>
        <p:txBody>
          <a:bodyPr/>
          <a:lstStyle/>
          <a:p>
            <a:r>
              <a:rPr lang="en-US" dirty="0"/>
              <a:t>Date</a:t>
            </a:r>
          </a:p>
        </p:txBody>
      </p:sp>
      <p:sp>
        <p:nvSpPr>
          <p:cNvPr id="6" name="TextBox 5"/>
          <p:cNvSpPr txBox="1"/>
          <p:nvPr/>
        </p:nvSpPr>
        <p:spPr>
          <a:xfrm>
            <a:off x="351013" y="6350228"/>
            <a:ext cx="2601737" cy="215444"/>
          </a:xfrm>
          <a:prstGeom prst="rect">
            <a:avLst/>
          </a:prstGeom>
          <a:noFill/>
        </p:spPr>
        <p:txBody>
          <a:bodyPr wrap="square" rtlCol="0">
            <a:spAutoFit/>
          </a:bodyPr>
          <a:lstStyle/>
          <a:p>
            <a:r>
              <a:rPr lang="en-US" sz="800" dirty="0">
                <a:solidFill>
                  <a:schemeClr val="tx2"/>
                </a:solidFill>
              </a:rPr>
              <a:t>© 2015 YMCA of the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Sodium Intake</a:t>
            </a:r>
          </a:p>
        </p:txBody>
      </p:sp>
      <p:sp>
        <p:nvSpPr>
          <p:cNvPr id="3" name="Content Placeholder 2"/>
          <p:cNvSpPr>
            <a:spLocks noGrp="1"/>
          </p:cNvSpPr>
          <p:nvPr>
            <p:ph idx="1"/>
          </p:nvPr>
        </p:nvSpPr>
        <p:spPr>
          <a:xfrm>
            <a:off x="354013" y="1117600"/>
            <a:ext cx="8339137" cy="5238750"/>
          </a:xfrm>
        </p:spPr>
        <p:txBody>
          <a:bodyPr/>
          <a:lstStyle/>
          <a:p>
            <a:r>
              <a:rPr lang="en-US" b="1" dirty="0"/>
              <a:t>Where does salt come from?</a:t>
            </a:r>
          </a:p>
          <a:p>
            <a:endParaRPr lang="en-US" b="1" dirty="0"/>
          </a:p>
          <a:p>
            <a:pPr marL="285750" indent="-285750">
              <a:buFont typeface="Arial"/>
              <a:buChar char="•"/>
            </a:pPr>
            <a:r>
              <a:rPr lang="en-US" dirty="0"/>
              <a:t>More than </a:t>
            </a:r>
            <a:r>
              <a:rPr lang="en-US" b="1" dirty="0"/>
              <a:t>75% </a:t>
            </a:r>
            <a:r>
              <a:rPr lang="en-US" dirty="0"/>
              <a:t>of sodium that we eat comes from </a:t>
            </a:r>
            <a:r>
              <a:rPr lang="en-US" b="1" dirty="0"/>
              <a:t>processed foods</a:t>
            </a:r>
          </a:p>
          <a:p>
            <a:pPr lvl="2"/>
            <a:r>
              <a:rPr lang="en-US" dirty="0"/>
              <a:t>Chips, pretzels, etc.</a:t>
            </a:r>
          </a:p>
          <a:p>
            <a:pPr lvl="2"/>
            <a:r>
              <a:rPr lang="en-US" dirty="0"/>
              <a:t>Bread</a:t>
            </a:r>
          </a:p>
          <a:p>
            <a:pPr lvl="2"/>
            <a:r>
              <a:rPr lang="en-US" dirty="0"/>
              <a:t>Condiments</a:t>
            </a:r>
          </a:p>
          <a:p>
            <a:pPr lvl="2"/>
            <a:r>
              <a:rPr lang="en-US" dirty="0"/>
              <a:t>Cheeses</a:t>
            </a:r>
          </a:p>
          <a:p>
            <a:pPr lvl="2"/>
            <a:r>
              <a:rPr lang="en-US" dirty="0"/>
              <a:t>Processed Meats</a:t>
            </a:r>
          </a:p>
          <a:p>
            <a:pPr lvl="2"/>
            <a:r>
              <a:rPr lang="en-US" dirty="0"/>
              <a:t>Pizza</a:t>
            </a:r>
          </a:p>
          <a:p>
            <a:pPr lvl="2"/>
            <a:r>
              <a:rPr lang="en-US" dirty="0"/>
              <a:t>Canned goods</a:t>
            </a:r>
          </a:p>
          <a:p>
            <a:pPr lvl="2"/>
            <a:r>
              <a:rPr lang="en-US" dirty="0"/>
              <a:t>Baked goods</a:t>
            </a:r>
            <a:endParaRPr lang="en-US" b="1" dirty="0"/>
          </a:p>
          <a:p>
            <a:pPr marL="285750" indent="-285750">
              <a:buFont typeface="Arial"/>
              <a:buChar char="•"/>
            </a:pPr>
            <a:r>
              <a:rPr lang="en-US" dirty="0"/>
              <a:t>Adding salt to foods</a:t>
            </a:r>
          </a:p>
          <a:p>
            <a:pPr marL="285750" indent="-285750">
              <a:buFont typeface="Arial"/>
              <a:buChar char="•"/>
            </a:pPr>
            <a:r>
              <a:rPr lang="en-US" dirty="0"/>
              <a:t>Naturally-occurring</a:t>
            </a:r>
          </a:p>
          <a:p>
            <a:pPr lvl="2"/>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10</a:t>
            </a:fld>
            <a:endParaRPr lang="en-US" dirty="0"/>
          </a:p>
        </p:txBody>
      </p:sp>
      <p:sp>
        <p:nvSpPr>
          <p:cNvPr id="5" name="TextBox 4"/>
          <p:cNvSpPr txBox="1"/>
          <p:nvPr/>
        </p:nvSpPr>
        <p:spPr>
          <a:xfrm>
            <a:off x="4737100" y="6596390"/>
            <a:ext cx="4318000" cy="261610"/>
          </a:xfrm>
          <a:prstGeom prst="rect">
            <a:avLst/>
          </a:prstGeom>
          <a:noFill/>
        </p:spPr>
        <p:txBody>
          <a:bodyPr wrap="square" rtlCol="0">
            <a:spAutoFit/>
          </a:bodyPr>
          <a:lstStyle/>
          <a:p>
            <a:pPr algn="r"/>
            <a:r>
              <a:rPr lang="en-US" sz="1100" dirty="0"/>
              <a:t>(CDC, 2015 ; AHA, 2015)</a:t>
            </a:r>
          </a:p>
        </p:txBody>
      </p:sp>
      <p:pic>
        <p:nvPicPr>
          <p:cNvPr id="7" name="Picture 6"/>
          <p:cNvPicPr>
            <a:picLocks noChangeAspect="1"/>
          </p:cNvPicPr>
          <p:nvPr/>
        </p:nvPicPr>
        <p:blipFill>
          <a:blip r:embed="rId3"/>
          <a:stretch>
            <a:fillRect/>
          </a:stretch>
        </p:blipFill>
        <p:spPr>
          <a:xfrm>
            <a:off x="4864100" y="2374900"/>
            <a:ext cx="3035300" cy="3907142"/>
          </a:xfrm>
          <a:prstGeom prst="rect">
            <a:avLst/>
          </a:prstGeom>
        </p:spPr>
      </p:pic>
    </p:spTree>
    <p:extLst>
      <p:ext uri="{BB962C8B-B14F-4D97-AF65-F5344CB8AC3E}">
        <p14:creationId xmlns:p14="http://schemas.microsoft.com/office/powerpoint/2010/main" val="38337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Sodium Intake</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11</a:t>
            </a:fld>
            <a:endParaRPr lang="en-US" dirty="0"/>
          </a:p>
        </p:txBody>
      </p:sp>
      <p:sp>
        <p:nvSpPr>
          <p:cNvPr id="5" name="Content Placeholder 6"/>
          <p:cNvSpPr txBox="1">
            <a:spLocks/>
          </p:cNvSpPr>
          <p:nvPr/>
        </p:nvSpPr>
        <p:spPr bwMode="black">
          <a:xfrm>
            <a:off x="442913" y="965200"/>
            <a:ext cx="8339137" cy="487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What can you do?</a:t>
            </a:r>
          </a:p>
          <a:p>
            <a:pPr lvl="1"/>
            <a:r>
              <a:rPr lang="en-US" sz="1800" kern="0" dirty="0"/>
              <a:t>Eat more fruits &amp; vegetables</a:t>
            </a:r>
          </a:p>
          <a:p>
            <a:pPr lvl="2"/>
            <a:r>
              <a:rPr lang="en-US" sz="1800" kern="0" dirty="0"/>
              <a:t>Fresh, Frozen, No salt added canned vegetables </a:t>
            </a:r>
          </a:p>
          <a:p>
            <a:pPr lvl="3"/>
            <a:r>
              <a:rPr lang="en-US" sz="1800" kern="0" dirty="0"/>
              <a:t>Rinse canned vegetables &amp; beans to reduce sodium!</a:t>
            </a:r>
          </a:p>
          <a:p>
            <a:pPr lvl="1"/>
            <a:r>
              <a:rPr lang="en-US" sz="1800" kern="0" dirty="0"/>
              <a:t>Use fresh poultry, lean meat, &amp; fish instead of processed </a:t>
            </a:r>
          </a:p>
          <a:p>
            <a:pPr lvl="1"/>
            <a:r>
              <a:rPr lang="en-US" sz="1800" kern="0" dirty="0"/>
              <a:t>Limit sauces, ready-made mixes, &amp; instant products</a:t>
            </a:r>
          </a:p>
          <a:p>
            <a:pPr lvl="1"/>
            <a:r>
              <a:rPr lang="en-US" sz="1800" kern="0" dirty="0"/>
              <a:t>Use spices to flavor food</a:t>
            </a:r>
          </a:p>
          <a:p>
            <a:pPr lvl="1"/>
            <a:r>
              <a:rPr lang="en-US" sz="1800" kern="0" dirty="0"/>
              <a:t>Ask for no salt when dining out</a:t>
            </a:r>
          </a:p>
          <a:p>
            <a:pPr lvl="1"/>
            <a:r>
              <a:rPr lang="en-US" sz="1800" kern="0" dirty="0"/>
              <a:t>Read nutrition labels to compare sodium levels– choose the options that are lowest in sodium!</a:t>
            </a:r>
          </a:p>
          <a:p>
            <a:pPr lvl="1"/>
            <a:r>
              <a:rPr lang="en-US" sz="1800" kern="0" dirty="0"/>
              <a:t>Buy low sodium, lower sodium, reduced sodium, or no salt added options when available</a:t>
            </a:r>
          </a:p>
          <a:p>
            <a:pPr lvl="1"/>
            <a:endParaRPr lang="en-US" sz="1800" kern="0" dirty="0"/>
          </a:p>
          <a:p>
            <a:pPr lvl="2"/>
            <a:endParaRPr lang="en-US" sz="1800" kern="0" dirty="0"/>
          </a:p>
          <a:p>
            <a:pPr lvl="1"/>
            <a:endParaRPr lang="en-US" sz="1800" kern="0" dirty="0"/>
          </a:p>
        </p:txBody>
      </p:sp>
      <p:sp>
        <p:nvSpPr>
          <p:cNvPr id="7" name="TextBox 6"/>
          <p:cNvSpPr txBox="1"/>
          <p:nvPr/>
        </p:nvSpPr>
        <p:spPr>
          <a:xfrm>
            <a:off x="7277100" y="6273800"/>
            <a:ext cx="1511300" cy="261610"/>
          </a:xfrm>
          <a:prstGeom prst="rect">
            <a:avLst/>
          </a:prstGeom>
          <a:noFill/>
        </p:spPr>
        <p:txBody>
          <a:bodyPr wrap="square" rtlCol="0">
            <a:spAutoFit/>
          </a:bodyPr>
          <a:lstStyle/>
          <a:p>
            <a:r>
              <a:rPr lang="en-US" sz="1100" dirty="0"/>
              <a:t>(CDC, 2015)</a:t>
            </a:r>
          </a:p>
        </p:txBody>
      </p:sp>
    </p:spTree>
    <p:extLst>
      <p:ext uri="{BB962C8B-B14F-4D97-AF65-F5344CB8AC3E}">
        <p14:creationId xmlns:p14="http://schemas.microsoft.com/office/powerpoint/2010/main" val="16193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Sodium Intake</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12</a:t>
            </a:fld>
            <a:endParaRPr lang="en-US" dirty="0"/>
          </a:p>
        </p:txBody>
      </p:sp>
      <p:sp>
        <p:nvSpPr>
          <p:cNvPr id="6" name="Content Placeholder 6"/>
          <p:cNvSpPr txBox="1">
            <a:spLocks/>
          </p:cNvSpPr>
          <p:nvPr/>
        </p:nvSpPr>
        <p:spPr bwMode="black">
          <a:xfrm>
            <a:off x="461963" y="965200"/>
            <a:ext cx="8339137" cy="446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kern="0" dirty="0"/>
              <a:t>What does it mean?</a:t>
            </a:r>
          </a:p>
          <a:p>
            <a:pPr lvl="1"/>
            <a:r>
              <a:rPr lang="en-US" sz="1800" kern="0" dirty="0"/>
              <a:t>Sodium Free</a:t>
            </a:r>
          </a:p>
          <a:p>
            <a:pPr lvl="2"/>
            <a:r>
              <a:rPr lang="en-US" sz="1800" kern="0" dirty="0"/>
              <a:t>&lt;5 mg sodium per serving &amp; contains no sodium chloride</a:t>
            </a:r>
          </a:p>
          <a:p>
            <a:pPr lvl="1"/>
            <a:r>
              <a:rPr lang="en-US" sz="1800" kern="0" dirty="0"/>
              <a:t> Very Low Sodium</a:t>
            </a:r>
          </a:p>
          <a:p>
            <a:pPr lvl="2"/>
            <a:r>
              <a:rPr lang="en-US" sz="1800" kern="0" dirty="0"/>
              <a:t> </a:t>
            </a:r>
            <a:r>
              <a:rPr lang="en-US" sz="1800" u="sng" dirty="0"/>
              <a:t>&lt;</a:t>
            </a:r>
            <a:r>
              <a:rPr lang="en-US" sz="1800" dirty="0"/>
              <a:t>35 mg per serving</a:t>
            </a:r>
            <a:endParaRPr lang="en-US" sz="1800" kern="0" dirty="0"/>
          </a:p>
          <a:p>
            <a:pPr lvl="1"/>
            <a:r>
              <a:rPr lang="en-US" sz="1800" kern="0" dirty="0"/>
              <a:t> Low-Sodium</a:t>
            </a:r>
          </a:p>
          <a:p>
            <a:pPr lvl="2"/>
            <a:r>
              <a:rPr lang="en-US" sz="1800" kern="0" dirty="0"/>
              <a:t> </a:t>
            </a:r>
            <a:r>
              <a:rPr lang="en-US" sz="1800" u="sng" dirty="0"/>
              <a:t>&lt;</a:t>
            </a:r>
            <a:r>
              <a:rPr lang="en-US" sz="1800" dirty="0"/>
              <a:t>140 mg per serving</a:t>
            </a:r>
            <a:endParaRPr lang="en-US" sz="1800" kern="0" dirty="0"/>
          </a:p>
          <a:p>
            <a:pPr lvl="1"/>
            <a:r>
              <a:rPr lang="en-US" sz="1800" kern="0" dirty="0"/>
              <a:t>Reduced (or less) sodium</a:t>
            </a:r>
          </a:p>
          <a:p>
            <a:pPr lvl="2"/>
            <a:r>
              <a:rPr lang="en-US" sz="1800" dirty="0"/>
              <a:t>At least 25% or less sodium per serving than the usual sodium level of the product</a:t>
            </a:r>
            <a:endParaRPr lang="en-US" sz="1800" kern="0" dirty="0"/>
          </a:p>
          <a:p>
            <a:pPr lvl="1"/>
            <a:r>
              <a:rPr lang="en-US" sz="1800" kern="0" dirty="0"/>
              <a:t>Light (for sodium-reduced products)</a:t>
            </a:r>
          </a:p>
          <a:p>
            <a:pPr lvl="2"/>
            <a:r>
              <a:rPr lang="en-US" sz="1800" dirty="0"/>
              <a:t>For “low calorie” and “low fat” foods that contain at least 50% reduced sodium per serving</a:t>
            </a:r>
            <a:endParaRPr lang="en-US" sz="1800" kern="0" dirty="0"/>
          </a:p>
          <a:p>
            <a:pPr lvl="2"/>
            <a:endParaRPr lang="en-US" sz="1800" kern="0" dirty="0"/>
          </a:p>
          <a:p>
            <a:pPr lvl="2"/>
            <a:endParaRPr lang="en-US" sz="1800" kern="0" dirty="0"/>
          </a:p>
          <a:p>
            <a:pPr lvl="1"/>
            <a:endParaRPr lang="en-US" sz="1800" kern="0" dirty="0"/>
          </a:p>
        </p:txBody>
      </p:sp>
      <p:sp>
        <p:nvSpPr>
          <p:cNvPr id="8" name="TextBox 7"/>
          <p:cNvSpPr txBox="1"/>
          <p:nvPr/>
        </p:nvSpPr>
        <p:spPr>
          <a:xfrm>
            <a:off x="5575300" y="6273800"/>
            <a:ext cx="3213100" cy="261610"/>
          </a:xfrm>
          <a:prstGeom prst="rect">
            <a:avLst/>
          </a:prstGeom>
          <a:noFill/>
        </p:spPr>
        <p:txBody>
          <a:bodyPr wrap="square" rtlCol="0">
            <a:spAutoFit/>
          </a:bodyPr>
          <a:lstStyle/>
          <a:p>
            <a:pPr algn="r"/>
            <a:r>
              <a:rPr lang="en-US" sz="1100" dirty="0"/>
              <a:t>(AHA, 2015)</a:t>
            </a:r>
          </a:p>
        </p:txBody>
      </p:sp>
    </p:spTree>
    <p:extLst>
      <p:ext uri="{BB962C8B-B14F-4D97-AF65-F5344CB8AC3E}">
        <p14:creationId xmlns:p14="http://schemas.microsoft.com/office/powerpoint/2010/main" val="145395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13</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Reducing Sodium Intake Throughout the Day</a:t>
            </a:r>
          </a:p>
        </p:txBody>
      </p:sp>
      <p:sp>
        <p:nvSpPr>
          <p:cNvPr id="9" name="Content Placeholder 6"/>
          <p:cNvSpPr txBox="1">
            <a:spLocks/>
          </p:cNvSpPr>
          <p:nvPr/>
        </p:nvSpPr>
        <p:spPr bwMode="black">
          <a:xfrm>
            <a:off x="506413" y="18923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kern="0" dirty="0"/>
              <a:t>Sample Meals</a:t>
            </a:r>
            <a:endParaRPr lang="en-US" sz="1800" kern="0" dirty="0"/>
          </a:p>
          <a:p>
            <a:pPr lvl="1"/>
            <a:r>
              <a:rPr lang="en-US" sz="1800" kern="0" dirty="0"/>
              <a:t>Breakfast </a:t>
            </a:r>
          </a:p>
          <a:p>
            <a:pPr lvl="2"/>
            <a:r>
              <a:rPr lang="en-US" sz="1800" kern="0" dirty="0"/>
              <a:t>Whole wheat toast with peanut butter, banana, blueberries, &amp; a cup of milk</a:t>
            </a:r>
          </a:p>
          <a:p>
            <a:pPr lvl="1"/>
            <a:r>
              <a:rPr lang="en-US" sz="1800" kern="0" dirty="0"/>
              <a:t> Lunch</a:t>
            </a:r>
          </a:p>
          <a:p>
            <a:pPr lvl="2"/>
            <a:r>
              <a:rPr lang="en-US" sz="1800" kern="0" dirty="0"/>
              <a:t> Quinoa salad with black beans (rinsed), scallions, corn, red peppers, mango and avocado with a cup of milk</a:t>
            </a:r>
          </a:p>
          <a:p>
            <a:pPr lvl="1"/>
            <a:r>
              <a:rPr lang="en-US" sz="1800" kern="0" dirty="0"/>
              <a:t> Dinner</a:t>
            </a:r>
          </a:p>
          <a:p>
            <a:pPr lvl="2"/>
            <a:r>
              <a:rPr lang="en-US" sz="1800" kern="0" dirty="0"/>
              <a:t> Grilled chicken (seasoned with rosemary and lemon) with brown rice, broccoli and a cup of milk</a:t>
            </a:r>
          </a:p>
          <a:p>
            <a:pPr lvl="1"/>
            <a:endParaRPr lang="en-US" sz="1800" kern="0" dirty="0"/>
          </a:p>
        </p:txBody>
      </p:sp>
    </p:spTree>
    <p:extLst>
      <p:ext uri="{BB962C8B-B14F-4D97-AF65-F5344CB8AC3E}">
        <p14:creationId xmlns:p14="http://schemas.microsoft.com/office/powerpoint/2010/main" val="148088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14</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Choosing healthier foods</a:t>
            </a:r>
          </a:p>
        </p:txBody>
      </p:sp>
      <p:sp>
        <p:nvSpPr>
          <p:cNvPr id="9" name="Content Placeholder 6"/>
          <p:cNvSpPr txBox="1">
            <a:spLocks/>
          </p:cNvSpPr>
          <p:nvPr/>
        </p:nvSpPr>
        <p:spPr bwMode="black">
          <a:xfrm>
            <a:off x="506413" y="1155700"/>
            <a:ext cx="8339137"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600" b="1" kern="0" dirty="0"/>
              <a:t>This or That?</a:t>
            </a:r>
          </a:p>
          <a:p>
            <a:pPr lvl="1"/>
            <a:r>
              <a:rPr lang="en-US" sz="1600" kern="0" dirty="0"/>
              <a:t>Breakfast </a:t>
            </a:r>
          </a:p>
          <a:p>
            <a:pPr lvl="2"/>
            <a:r>
              <a:rPr lang="en-US" sz="1600" kern="0" dirty="0"/>
              <a:t>Breakfast sandwich with 1 egg, 1 slice of cheddar cheese, &amp; turkey bacon on whole wheat English muffin with a cup of water</a:t>
            </a:r>
          </a:p>
          <a:p>
            <a:pPr lvl="2"/>
            <a:r>
              <a:rPr lang="en-US" sz="1600" kern="0" dirty="0"/>
              <a:t>Yogurt with oats, blueberries, &amp; sliced banana with a cup of water</a:t>
            </a:r>
          </a:p>
          <a:p>
            <a:pPr lvl="1"/>
            <a:r>
              <a:rPr lang="en-US" sz="1600" kern="0" dirty="0"/>
              <a:t> Lunch</a:t>
            </a:r>
          </a:p>
          <a:p>
            <a:pPr lvl="2"/>
            <a:r>
              <a:rPr lang="en-US" sz="1600" kern="0" dirty="0"/>
              <a:t>Greek salad with spinach, tomatoes, cucumbers, low-fat feta cheese, </a:t>
            </a:r>
            <a:r>
              <a:rPr lang="en-US" sz="1600" kern="0" dirty="0" err="1"/>
              <a:t>kalamata</a:t>
            </a:r>
            <a:r>
              <a:rPr lang="en-US" sz="1600" kern="0" dirty="0"/>
              <a:t> olives, </a:t>
            </a:r>
            <a:r>
              <a:rPr lang="en-US" sz="1600" kern="0" dirty="0" err="1"/>
              <a:t>pepperoncinis</a:t>
            </a:r>
            <a:r>
              <a:rPr lang="en-US" sz="1600" kern="0" dirty="0"/>
              <a:t> &amp; Greek dressing with a cup of water </a:t>
            </a:r>
          </a:p>
          <a:p>
            <a:pPr lvl="2"/>
            <a:r>
              <a:rPr lang="en-US" sz="1600" kern="0" dirty="0"/>
              <a:t> Whole wheat wrap with tomatoes, spinach, black beans, avocado, olive oil &amp; balsamic vinegar</a:t>
            </a:r>
          </a:p>
          <a:p>
            <a:pPr lvl="1"/>
            <a:r>
              <a:rPr lang="en-US" sz="1600" kern="0" dirty="0"/>
              <a:t> Dinner</a:t>
            </a:r>
          </a:p>
          <a:p>
            <a:pPr lvl="2"/>
            <a:r>
              <a:rPr lang="en-US" sz="1600" kern="0" dirty="0"/>
              <a:t> Grilled chicken with brown rice, steamed broccoli &amp; a cup of milk </a:t>
            </a:r>
          </a:p>
          <a:p>
            <a:pPr lvl="2"/>
            <a:r>
              <a:rPr lang="en-US" sz="1600" kern="0" dirty="0"/>
              <a:t>Turkey burger with lettuce, tomato, onion, ketchup, mustard, &amp; </a:t>
            </a:r>
            <a:r>
              <a:rPr lang="en-US" sz="1600" kern="0" dirty="0" err="1"/>
              <a:t>swiss</a:t>
            </a:r>
            <a:r>
              <a:rPr lang="en-US" sz="1600" kern="0" dirty="0"/>
              <a:t> cheese on a whole wheat bun with baked sweet potato wedges a cup of water</a:t>
            </a:r>
          </a:p>
          <a:p>
            <a:pPr lvl="1"/>
            <a:endParaRPr lang="en-US" sz="1800" kern="0" dirty="0"/>
          </a:p>
        </p:txBody>
      </p:sp>
    </p:spTree>
    <p:extLst>
      <p:ext uri="{BB962C8B-B14F-4D97-AF65-F5344CB8AC3E}">
        <p14:creationId xmlns:p14="http://schemas.microsoft.com/office/powerpoint/2010/main" val="145347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xEl>
                                              <p:pRg st="3" end="3"/>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9">
                                            <p:txEl>
                                              <p:pRg st="6" end="6"/>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15</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Why Reducing Sodium works</a:t>
            </a:r>
          </a:p>
        </p:txBody>
      </p:sp>
      <p:sp>
        <p:nvSpPr>
          <p:cNvPr id="9" name="Content Placeholder 6"/>
          <p:cNvSpPr txBox="1">
            <a:spLocks/>
          </p:cNvSpPr>
          <p:nvPr/>
        </p:nvSpPr>
        <p:spPr bwMode="black">
          <a:xfrm>
            <a:off x="506413" y="1447800"/>
            <a:ext cx="8339137" cy="481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lvl="1"/>
            <a:r>
              <a:rPr lang="en-US" sz="1800" kern="0" dirty="0"/>
              <a:t> Establish healthy nutrition and lifestyle habits</a:t>
            </a:r>
          </a:p>
          <a:p>
            <a:pPr lvl="2"/>
            <a:r>
              <a:rPr lang="en-US" sz="1800" kern="0" dirty="0"/>
              <a:t>Promote health</a:t>
            </a:r>
          </a:p>
          <a:p>
            <a:pPr lvl="2"/>
            <a:r>
              <a:rPr lang="en-US" sz="1800" kern="0" dirty="0"/>
              <a:t>Prevent chronic disease</a:t>
            </a:r>
          </a:p>
          <a:p>
            <a:pPr marL="465138" lvl="2" indent="0">
              <a:buNone/>
            </a:pPr>
            <a:endParaRPr lang="en-US" sz="1800" kern="0" dirty="0"/>
          </a:p>
          <a:p>
            <a:pPr lvl="1"/>
            <a:r>
              <a:rPr lang="en-US" sz="1800" kern="0" dirty="0"/>
              <a:t>Reduce fluid retention</a:t>
            </a:r>
          </a:p>
          <a:p>
            <a:pPr lvl="2"/>
            <a:r>
              <a:rPr lang="en-US" sz="1800" kern="0" dirty="0"/>
              <a:t> Weight management</a:t>
            </a:r>
          </a:p>
          <a:p>
            <a:pPr lvl="2"/>
            <a:r>
              <a:rPr lang="en-US" sz="1800" kern="0" dirty="0"/>
              <a:t> Blood pressure management</a:t>
            </a:r>
          </a:p>
          <a:p>
            <a:pPr marL="465138" lvl="2" indent="0">
              <a:buNone/>
            </a:pPr>
            <a:endParaRPr lang="en-US" sz="1800" kern="0" dirty="0"/>
          </a:p>
          <a:p>
            <a:pPr lvl="1"/>
            <a:r>
              <a:rPr lang="en-US" sz="1800" kern="0" dirty="0"/>
              <a:t>Ultimately, you will feel better!</a:t>
            </a:r>
          </a:p>
          <a:p>
            <a:pPr lvl="2"/>
            <a:r>
              <a:rPr lang="en-US" sz="1800" kern="0" dirty="0"/>
              <a:t>Eliminate bloating &amp; weight gain associated with fluid retention</a:t>
            </a:r>
          </a:p>
          <a:p>
            <a:pPr lvl="2"/>
            <a:r>
              <a:rPr lang="en-US" sz="1800" kern="0" dirty="0"/>
              <a:t>Easier to manage blood pressure </a:t>
            </a:r>
          </a:p>
          <a:p>
            <a:pPr lvl="2"/>
            <a:endParaRPr lang="en-US" sz="1800" kern="0" dirty="0"/>
          </a:p>
          <a:p>
            <a:pPr lvl="1"/>
            <a:endParaRPr lang="en-US" sz="1800" kern="0" dirty="0"/>
          </a:p>
        </p:txBody>
      </p:sp>
    </p:spTree>
    <p:extLst>
      <p:ext uri="{BB962C8B-B14F-4D97-AF65-F5344CB8AC3E}">
        <p14:creationId xmlns:p14="http://schemas.microsoft.com/office/powerpoint/2010/main" val="28438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53348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17</a:t>
            </a:fld>
            <a:endParaRPr lang="en-US" dirty="0"/>
          </a:p>
        </p:txBody>
      </p:sp>
      <p:sp>
        <p:nvSpPr>
          <p:cNvPr id="5" name="Content Placeholder 6"/>
          <p:cNvSpPr txBox="1">
            <a:spLocks/>
          </p:cNvSpPr>
          <p:nvPr/>
        </p:nvSpPr>
        <p:spPr bwMode="black">
          <a:xfrm>
            <a:off x="506413" y="1244600"/>
            <a:ext cx="8339137" cy="5022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lvl="1"/>
            <a:r>
              <a:rPr lang="en-US" sz="1800" kern="0" dirty="0"/>
              <a:t>Think about what you have eaten today or yesterday…</a:t>
            </a:r>
          </a:p>
          <a:p>
            <a:pPr lvl="2"/>
            <a:r>
              <a:rPr lang="en-US" sz="1800" kern="0" dirty="0"/>
              <a:t>What kinds of foods have you eaten that would help you reduce your sodium intake?</a:t>
            </a:r>
          </a:p>
          <a:p>
            <a:pPr lvl="2"/>
            <a:r>
              <a:rPr lang="en-US" sz="1800" kern="0" dirty="0"/>
              <a:t> How could you change some of your food choices so you are taking in less sodium throughout the day?</a:t>
            </a:r>
          </a:p>
          <a:p>
            <a:pPr lvl="1"/>
            <a:r>
              <a:rPr lang="en-US" sz="1800" kern="0" dirty="0"/>
              <a:t> Think about after you have eaten something that is really salty or after a day of consuming a lot of salt…</a:t>
            </a:r>
          </a:p>
          <a:p>
            <a:pPr lvl="2"/>
            <a:r>
              <a:rPr lang="en-US" sz="1800" kern="0" dirty="0"/>
              <a:t>How do you feel? </a:t>
            </a:r>
          </a:p>
          <a:p>
            <a:pPr lvl="1"/>
            <a:r>
              <a:rPr lang="en-US" sz="1800" kern="0" dirty="0"/>
              <a:t>  Think about all the kinds of “low sodium” foods that you can purchase at the grocery store… </a:t>
            </a:r>
          </a:p>
          <a:p>
            <a:pPr lvl="2"/>
            <a:r>
              <a:rPr lang="en-US" sz="1800" kern="0" dirty="0"/>
              <a:t> After learning about reducing your sodium intake and what “low sodium” means on a label, what can you do to ensure that you aren’t taking in too much sodium?</a:t>
            </a:r>
          </a:p>
          <a:p>
            <a:pPr lvl="1"/>
            <a:endParaRPr lang="en-US" sz="1800" kern="0" dirty="0"/>
          </a:p>
        </p:txBody>
      </p:sp>
    </p:spTree>
    <p:extLst>
      <p:ext uri="{BB962C8B-B14F-4D97-AF65-F5344CB8AC3E}">
        <p14:creationId xmlns:p14="http://schemas.microsoft.com/office/powerpoint/2010/main" val="19305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Physical activity and blood pressure management</a:t>
            </a:r>
          </a:p>
        </p:txBody>
      </p:sp>
    </p:spTree>
    <p:extLst>
      <p:ext uri="{BB962C8B-B14F-4D97-AF65-F5344CB8AC3E}">
        <p14:creationId xmlns:p14="http://schemas.microsoft.com/office/powerpoint/2010/main" val="1679223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pPr marL="285750" indent="-285750">
              <a:buFont typeface="Arial" panose="020B0604020202020204" pitchFamily="34" charset="0"/>
              <a:buChar char="•"/>
            </a:pPr>
            <a:r>
              <a:rPr lang="en-US" dirty="0"/>
              <a:t>Evidence has shown that regular physical activity can lead to a significant reduction in blood pressure and improve other cardiovascular risks.</a:t>
            </a:r>
          </a:p>
          <a:p>
            <a:pPr marL="285750" indent="-285750">
              <a:buFont typeface="Arial" panose="020B0604020202020204" pitchFamily="34" charset="0"/>
              <a:buChar char="•"/>
            </a:pPr>
            <a:r>
              <a:rPr lang="en-US" dirty="0"/>
              <a:t>Moderate physical activity has also been proven to decrease blood pressure in hypertensive patients who are less responsive to medical treatment.</a:t>
            </a:r>
          </a:p>
          <a:p>
            <a:pPr marL="285750" indent="-285750">
              <a:buFont typeface="Arial" panose="020B0604020202020204" pitchFamily="34" charset="0"/>
              <a:buChar char="•"/>
            </a:pPr>
            <a:r>
              <a:rPr lang="en-US" b="1" dirty="0"/>
              <a:t>30 minutes of physical activity a day (equivalent to brisk walking) 6-7 days each week (180 minutes each week) may result in better management or a reduction in one’s blood pressure.</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19</a:t>
            </a:fld>
            <a:endParaRPr lang="en-US" dirty="0"/>
          </a:p>
        </p:txBody>
      </p:sp>
    </p:spTree>
    <p:extLst>
      <p:ext uri="{BB962C8B-B14F-4D97-AF65-F5344CB8AC3E}">
        <p14:creationId xmlns:p14="http://schemas.microsoft.com/office/powerpoint/2010/main" val="333074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Sodium Intake </a:t>
            </a:r>
            <a:endParaRPr lang="en-US" b="0" cap="none" dirty="0"/>
          </a:p>
        </p:txBody>
      </p:sp>
      <p:sp>
        <p:nvSpPr>
          <p:cNvPr id="3" name="Content Placeholder 2"/>
          <p:cNvSpPr>
            <a:spLocks noGrp="1"/>
          </p:cNvSpPr>
          <p:nvPr>
            <p:ph idx="1"/>
          </p:nvPr>
        </p:nvSpPr>
        <p:spPr>
          <a:xfrm>
            <a:off x="354013" y="1155700"/>
            <a:ext cx="8339137" cy="4959349"/>
          </a:xfrm>
        </p:spPr>
        <p:txBody>
          <a:bodyPr/>
          <a:lstStyle/>
          <a:p>
            <a:r>
              <a:rPr lang="en-US" dirty="0"/>
              <a:t>Overview</a:t>
            </a:r>
          </a:p>
          <a:p>
            <a:pPr lvl="1"/>
            <a:r>
              <a:rPr lang="en-US" dirty="0"/>
              <a:t>Nutrition and Blood Pressure Facts</a:t>
            </a:r>
          </a:p>
          <a:p>
            <a:pPr lvl="1"/>
            <a:r>
              <a:rPr lang="en-US" dirty="0"/>
              <a:t>What is sodium?</a:t>
            </a:r>
          </a:p>
          <a:p>
            <a:pPr lvl="1"/>
            <a:r>
              <a:rPr lang="en-US" dirty="0"/>
              <a:t>Reducing sodium intake</a:t>
            </a:r>
          </a:p>
          <a:p>
            <a:pPr lvl="1"/>
            <a:r>
              <a:rPr lang="en-US" dirty="0"/>
              <a:t>Low sodium meal options</a:t>
            </a:r>
          </a:p>
          <a:p>
            <a:pPr lvl="1"/>
            <a:r>
              <a:rPr lang="en-US" dirty="0"/>
              <a:t>Choosing healthier options</a:t>
            </a:r>
          </a:p>
          <a:p>
            <a:pPr lvl="1"/>
            <a:r>
              <a:rPr lang="en-US" dirty="0"/>
              <a:t>The Low sodium lifestyle: Why does it work?</a:t>
            </a:r>
          </a:p>
          <a:p>
            <a:pPr marL="1588" lvl="1" indent="0">
              <a:buNone/>
            </a:pP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r>
              <a:rPr lang="en-US" dirty="0"/>
              <a:t>Resources to support this claim include, but are not limited to:</a:t>
            </a:r>
          </a:p>
          <a:p>
            <a:pPr marL="285750" lvl="0" indent="-285750">
              <a:buFont typeface="Arial" panose="020B0604020202020204" pitchFamily="34" charset="0"/>
              <a:buChar char="•"/>
            </a:pPr>
            <a:r>
              <a:rPr lang="en-US" sz="1600" dirty="0"/>
              <a:t>"Exercise in Resistant Hypertension: Aerobic Exercise Reduces Blood Pressure in Resistant Hypertension." Hypertension. 2012</a:t>
            </a:r>
          </a:p>
          <a:p>
            <a:pPr marL="285750" lvl="0" indent="-285750">
              <a:buFont typeface="Arial" panose="020B0604020202020204" pitchFamily="34" charset="0"/>
              <a:buChar char="•"/>
            </a:pPr>
            <a:r>
              <a:rPr lang="en-US" sz="1600" dirty="0"/>
              <a:t>"Hypertension." Exercise Testing and Exercise Prescription for Special Cases: Theoretical Basis and Clinical Application. 2005</a:t>
            </a:r>
          </a:p>
          <a:p>
            <a:pPr marL="285750" lvl="0" indent="-285750">
              <a:buFont typeface="Arial" panose="020B0604020202020204" pitchFamily="34" charset="0"/>
              <a:buChar char="•"/>
            </a:pPr>
            <a:r>
              <a:rPr lang="en-US" sz="1600" dirty="0"/>
              <a:t>"Regular Aerobic Exercise Augments Endothelium-Dependent Vascular Relaxation in Normotensive As Well As Hypertensive Subjects" Circulation. 1999</a:t>
            </a:r>
          </a:p>
          <a:p>
            <a:pPr marL="285750" lvl="0" indent="-285750">
              <a:buFont typeface="Arial" panose="020B0604020202020204" pitchFamily="34" charset="0"/>
              <a:buChar char="•"/>
            </a:pPr>
            <a:r>
              <a:rPr lang="en-US" sz="1600" dirty="0"/>
              <a:t>"The effects of aerobic exercise and </a:t>
            </a:r>
            <a:r>
              <a:rPr lang="en-US" sz="1600" dirty="0" err="1"/>
              <a:t>T'ai</a:t>
            </a:r>
            <a:r>
              <a:rPr lang="en-US" sz="1600" dirty="0"/>
              <a:t> Chi on blood pressure in older people: results of a randomized trial." Journal of the American Geriatrics Society. 1999</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20</a:t>
            </a:fld>
            <a:endParaRPr lang="en-US" dirty="0"/>
          </a:p>
        </p:txBody>
      </p:sp>
    </p:spTree>
    <p:extLst>
      <p:ext uri="{BB962C8B-B14F-4D97-AF65-F5344CB8AC3E}">
        <p14:creationId xmlns:p14="http://schemas.microsoft.com/office/powerpoint/2010/main" val="3378483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Text Placeholder 3"/>
          <p:cNvSpPr>
            <a:spLocks noGrp="1"/>
          </p:cNvSpPr>
          <p:nvPr>
            <p:ph type="body" sz="quarter" idx="10"/>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nutrition &amp; </a:t>
            </a:r>
            <a:br>
              <a:rPr lang="en-US" dirty="0"/>
            </a:br>
            <a:r>
              <a:rPr lang="en-US" dirty="0"/>
              <a:t>blood pressure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&amp; Blood pressure</a:t>
            </a:r>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a:t>
            </a:fld>
            <a:endParaRPr lang="en-US" dirty="0"/>
          </a:p>
        </p:txBody>
      </p:sp>
      <p:sp>
        <p:nvSpPr>
          <p:cNvPr id="7" name="TextBox 6"/>
          <p:cNvSpPr txBox="1"/>
          <p:nvPr/>
        </p:nvSpPr>
        <p:spPr>
          <a:xfrm>
            <a:off x="531813" y="6324601"/>
            <a:ext cx="8396287" cy="430887"/>
          </a:xfrm>
          <a:prstGeom prst="rect">
            <a:avLst/>
          </a:prstGeom>
          <a:noFill/>
        </p:spPr>
        <p:txBody>
          <a:bodyPr wrap="square" rtlCol="0">
            <a:spAutoFit/>
          </a:bodyPr>
          <a:lstStyle/>
          <a:p>
            <a:r>
              <a:rPr lang="en-US" sz="1100" dirty="0"/>
              <a:t>(</a:t>
            </a:r>
            <a:r>
              <a:rPr lang="en-US" sz="1100" kern="0" dirty="0"/>
              <a:t>American Heart Association &amp; Dietary Guidelines for Americans, 2010; </a:t>
            </a:r>
            <a:r>
              <a:rPr lang="en-US" sz="1100" dirty="0"/>
              <a:t>AHA, 2015; </a:t>
            </a:r>
            <a:r>
              <a:rPr lang="en-US" sz="1100" kern="0" dirty="0"/>
              <a:t>Dietary Guidelines for Americans, 2010</a:t>
            </a:r>
            <a:r>
              <a:rPr lang="en-US" sz="1100" dirty="0"/>
              <a:t>; FDA, 2015)</a:t>
            </a:r>
          </a:p>
        </p:txBody>
      </p:sp>
      <p:sp>
        <p:nvSpPr>
          <p:cNvPr id="8" name="Content Placeholder 6"/>
          <p:cNvSpPr txBox="1">
            <a:spLocks/>
          </p:cNvSpPr>
          <p:nvPr/>
        </p:nvSpPr>
        <p:spPr bwMode="black">
          <a:xfrm>
            <a:off x="531813" y="1219200"/>
            <a:ext cx="8339137"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Sodium: Recommended intake</a:t>
            </a:r>
          </a:p>
          <a:p>
            <a:pPr lvl="1"/>
            <a:r>
              <a:rPr lang="en-US" sz="1800" kern="0" dirty="0"/>
              <a:t>General population: &lt;2,300 mg per day </a:t>
            </a:r>
          </a:p>
          <a:p>
            <a:pPr lvl="1"/>
            <a:r>
              <a:rPr lang="en-US" sz="1800" kern="0" dirty="0"/>
              <a:t>Special populations: &lt;1,500 mg per day </a:t>
            </a:r>
          </a:p>
          <a:p>
            <a:pPr lvl="1"/>
            <a:r>
              <a:rPr lang="en-US" sz="1800" b="1" kern="0" dirty="0"/>
              <a:t>9/10 Americans consume more than the recommended amount of sodium</a:t>
            </a:r>
          </a:p>
          <a:p>
            <a:pPr lvl="1"/>
            <a:r>
              <a:rPr lang="en-US" sz="1800" kern="0" dirty="0"/>
              <a:t>The average American consumes ~3,400 mg sodium per day</a:t>
            </a:r>
          </a:p>
          <a:p>
            <a:pPr lvl="1"/>
            <a:r>
              <a:rPr lang="en-US" sz="1800" kern="0" dirty="0"/>
              <a:t>  Excess sodium intake…</a:t>
            </a:r>
          </a:p>
          <a:p>
            <a:pPr lvl="2"/>
            <a:r>
              <a:rPr lang="en-US" sz="1800" kern="0" dirty="0"/>
              <a:t>Causes the body to retain fluid </a:t>
            </a:r>
          </a:p>
          <a:p>
            <a:pPr lvl="2"/>
            <a:r>
              <a:rPr lang="en-US" sz="1800" kern="0" dirty="0"/>
              <a:t>Can be hard on the heart</a:t>
            </a:r>
          </a:p>
          <a:p>
            <a:pPr lvl="2"/>
            <a:r>
              <a:rPr lang="en-US" sz="1800" kern="0" dirty="0"/>
              <a:t>Makes blood pressure management much more difficult</a:t>
            </a:r>
          </a:p>
          <a:p>
            <a:pPr lvl="1"/>
            <a:endParaRPr lang="en-US" sz="1800" kern="0" dirty="0"/>
          </a:p>
        </p:txBody>
      </p:sp>
    </p:spTree>
    <p:extLst>
      <p:ext uri="{BB962C8B-B14F-4D97-AF65-F5344CB8AC3E}">
        <p14:creationId xmlns:p14="http://schemas.microsoft.com/office/powerpoint/2010/main" val="298280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&amp; Blood Pressure</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5</a:t>
            </a:fld>
            <a:endParaRPr lang="en-US" dirty="0"/>
          </a:p>
        </p:txBody>
      </p:sp>
      <p:sp>
        <p:nvSpPr>
          <p:cNvPr id="6" name="Content Placeholder 6"/>
          <p:cNvSpPr txBox="1">
            <a:spLocks/>
          </p:cNvSpPr>
          <p:nvPr/>
        </p:nvSpPr>
        <p:spPr bwMode="black">
          <a:xfrm>
            <a:off x="404813" y="1295400"/>
            <a:ext cx="8339137" cy="4959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Who should be most concerned about their sodium intake?</a:t>
            </a:r>
          </a:p>
          <a:p>
            <a:pPr lvl="1"/>
            <a:r>
              <a:rPr lang="en-US" sz="1800" kern="0" dirty="0"/>
              <a:t>People who are at risk for developing heart disease</a:t>
            </a:r>
          </a:p>
          <a:p>
            <a:pPr lvl="2"/>
            <a:r>
              <a:rPr lang="en-US" sz="1800" kern="0" dirty="0"/>
              <a:t>Age 51+</a:t>
            </a:r>
          </a:p>
          <a:p>
            <a:pPr lvl="2"/>
            <a:r>
              <a:rPr lang="en-US" sz="1800" kern="0" dirty="0"/>
              <a:t>African American </a:t>
            </a:r>
          </a:p>
          <a:p>
            <a:pPr lvl="2"/>
            <a:r>
              <a:rPr lang="en-US" sz="1800" kern="0" dirty="0"/>
              <a:t>Hypertension</a:t>
            </a:r>
          </a:p>
          <a:p>
            <a:pPr lvl="2"/>
            <a:r>
              <a:rPr lang="en-US" sz="1800" kern="0" dirty="0"/>
              <a:t>Diabetes</a:t>
            </a:r>
          </a:p>
          <a:p>
            <a:pPr lvl="2"/>
            <a:r>
              <a:rPr lang="en-US" sz="1800" kern="0" dirty="0"/>
              <a:t>Chronic kidney disease</a:t>
            </a:r>
          </a:p>
          <a:p>
            <a:pPr marL="1588" lvl="1" indent="0">
              <a:buNone/>
            </a:pPr>
            <a:r>
              <a:rPr lang="en-US" sz="1800" kern="0" dirty="0"/>
              <a:t>*This accounts for about </a:t>
            </a:r>
            <a:r>
              <a:rPr lang="en-US" sz="1800" b="1" kern="0" dirty="0"/>
              <a:t>½ of the U.S. population!</a:t>
            </a:r>
          </a:p>
          <a:p>
            <a:pPr marL="1588" lvl="1" indent="0">
              <a:buNone/>
            </a:pPr>
            <a:endParaRPr lang="en-US" sz="1800" b="1" kern="0" dirty="0"/>
          </a:p>
          <a:p>
            <a:pPr marL="1588" lvl="1" indent="0">
              <a:buNone/>
            </a:pPr>
            <a:r>
              <a:rPr lang="en-US" sz="1800" b="1" kern="0" dirty="0"/>
              <a:t>NOTE: It’s important to establish healthy nutrition and lifestyle habits regardless of your health status to promote health &amp; prevent chronic disease</a:t>
            </a:r>
          </a:p>
          <a:p>
            <a:pPr marL="465138" lvl="2" indent="0">
              <a:buNone/>
            </a:pPr>
            <a:endParaRPr lang="en-US" sz="1800" kern="0" dirty="0"/>
          </a:p>
          <a:p>
            <a:pPr lvl="2"/>
            <a:endParaRPr lang="en-US" sz="1800" kern="0" dirty="0"/>
          </a:p>
          <a:p>
            <a:pPr lvl="1"/>
            <a:endParaRPr lang="en-US" sz="1800" kern="0" dirty="0"/>
          </a:p>
        </p:txBody>
      </p:sp>
      <p:sp>
        <p:nvSpPr>
          <p:cNvPr id="7" name="TextBox 6"/>
          <p:cNvSpPr txBox="1"/>
          <p:nvPr/>
        </p:nvSpPr>
        <p:spPr>
          <a:xfrm>
            <a:off x="5981700" y="6273800"/>
            <a:ext cx="2806700" cy="261610"/>
          </a:xfrm>
          <a:prstGeom prst="rect">
            <a:avLst/>
          </a:prstGeom>
          <a:noFill/>
        </p:spPr>
        <p:txBody>
          <a:bodyPr wrap="square" rtlCol="0">
            <a:spAutoFit/>
          </a:bodyPr>
          <a:lstStyle/>
          <a:p>
            <a:pPr algn="r"/>
            <a:r>
              <a:rPr lang="en-US" sz="1100" dirty="0"/>
              <a:t>(AHA, 2015)</a:t>
            </a:r>
          </a:p>
        </p:txBody>
      </p:sp>
    </p:spTree>
    <p:extLst>
      <p:ext uri="{BB962C8B-B14F-4D97-AF65-F5344CB8AC3E}">
        <p14:creationId xmlns:p14="http://schemas.microsoft.com/office/powerpoint/2010/main" val="194465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Reducing Sodium Intake</a:t>
            </a:r>
          </a:p>
        </p:txBody>
      </p:sp>
    </p:spTree>
    <p:extLst>
      <p:ext uri="{BB962C8B-B14F-4D97-AF65-F5344CB8AC3E}">
        <p14:creationId xmlns:p14="http://schemas.microsoft.com/office/powerpoint/2010/main" val="3444882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7</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What is sodium</a:t>
            </a:r>
          </a:p>
        </p:txBody>
      </p:sp>
      <p:sp>
        <p:nvSpPr>
          <p:cNvPr id="9" name="Content Placeholder 6"/>
          <p:cNvSpPr txBox="1">
            <a:spLocks/>
          </p:cNvSpPr>
          <p:nvPr/>
        </p:nvSpPr>
        <p:spPr bwMode="black">
          <a:xfrm>
            <a:off x="506413" y="1333500"/>
            <a:ext cx="8339137" cy="458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kern="0" dirty="0"/>
              <a:t>“Sodium” vs. “Salt”</a:t>
            </a:r>
          </a:p>
          <a:p>
            <a:endParaRPr lang="en-US" sz="1800" b="1" kern="0" dirty="0"/>
          </a:p>
          <a:p>
            <a:pPr marL="285750" indent="-285750">
              <a:buFont typeface="Arial"/>
              <a:buChar char="•"/>
            </a:pPr>
            <a:r>
              <a:rPr lang="en-US" sz="1800" kern="0" dirty="0"/>
              <a:t>Sodium (Na) is a mineral that the human body needs for: </a:t>
            </a:r>
          </a:p>
          <a:p>
            <a:pPr lvl="2"/>
            <a:r>
              <a:rPr lang="en-US" sz="1800" kern="0" dirty="0"/>
              <a:t>Fluid Maintenance</a:t>
            </a:r>
          </a:p>
          <a:p>
            <a:pPr lvl="3"/>
            <a:r>
              <a:rPr lang="en-US" sz="1800" kern="0" dirty="0"/>
              <a:t>Sodium bonds to water, pulls it into the bloodstream</a:t>
            </a:r>
          </a:p>
          <a:p>
            <a:pPr lvl="2"/>
            <a:r>
              <a:rPr lang="en-US" sz="1800" kern="0" dirty="0"/>
              <a:t>Nerve impulses </a:t>
            </a:r>
          </a:p>
          <a:p>
            <a:pPr lvl="2"/>
            <a:r>
              <a:rPr lang="en-US" sz="1800" kern="0" dirty="0"/>
              <a:t>Muscle Function</a:t>
            </a:r>
          </a:p>
          <a:p>
            <a:pPr marL="0" lvl="1" indent="0">
              <a:spcBef>
                <a:spcPct val="50000"/>
              </a:spcBef>
              <a:buSzTx/>
              <a:buNone/>
            </a:pPr>
            <a:r>
              <a:rPr lang="en-US" sz="1800" b="1" kern="0" dirty="0"/>
              <a:t>*The body only needs ~500 mg sodium to function properly</a:t>
            </a:r>
          </a:p>
          <a:p>
            <a:pPr lvl="1"/>
            <a:r>
              <a:rPr lang="en-US" sz="1800" kern="0" dirty="0"/>
              <a:t>Common table salt is sodium chloride (</a:t>
            </a:r>
            <a:r>
              <a:rPr lang="en-US" sz="1800" kern="0" dirty="0" err="1"/>
              <a:t>NaCl</a:t>
            </a:r>
            <a:r>
              <a:rPr lang="en-US" sz="1800" kern="0" dirty="0"/>
              <a:t>)</a:t>
            </a:r>
          </a:p>
          <a:p>
            <a:pPr lvl="2"/>
            <a:r>
              <a:rPr lang="en-US" sz="1800" kern="0" dirty="0"/>
              <a:t>About 40% of the weight of sodium chloride is sodium (Na)</a:t>
            </a:r>
          </a:p>
          <a:p>
            <a:pPr lvl="2"/>
            <a:r>
              <a:rPr lang="en-US" sz="1800" kern="0" dirty="0"/>
              <a:t>90% of Americans’ sodium intake comes from sodium chloride</a:t>
            </a:r>
          </a:p>
          <a:p>
            <a:pPr lvl="2"/>
            <a:endParaRPr lang="en-US" sz="1800" kern="0" dirty="0"/>
          </a:p>
          <a:p>
            <a:pPr marL="1588" lvl="1" indent="0">
              <a:buNone/>
            </a:pPr>
            <a:endParaRPr lang="en-US" sz="1800" b="1" kern="0" dirty="0"/>
          </a:p>
          <a:p>
            <a:pPr lvl="1"/>
            <a:endParaRPr lang="en-US" sz="1800" b="1" kern="0" dirty="0"/>
          </a:p>
        </p:txBody>
      </p:sp>
      <p:sp>
        <p:nvSpPr>
          <p:cNvPr id="6" name="TextBox 5"/>
          <p:cNvSpPr txBox="1"/>
          <p:nvPr/>
        </p:nvSpPr>
        <p:spPr>
          <a:xfrm>
            <a:off x="5791200" y="6273800"/>
            <a:ext cx="2997200" cy="261610"/>
          </a:xfrm>
          <a:prstGeom prst="rect">
            <a:avLst/>
          </a:prstGeom>
          <a:noFill/>
        </p:spPr>
        <p:txBody>
          <a:bodyPr wrap="square" rtlCol="0">
            <a:spAutoFit/>
          </a:bodyPr>
          <a:lstStyle/>
          <a:p>
            <a:pPr algn="r"/>
            <a:r>
              <a:rPr lang="en-US" sz="1100" dirty="0"/>
              <a:t>(AHA, 2015)</a:t>
            </a:r>
          </a:p>
        </p:txBody>
      </p:sp>
    </p:spTree>
    <p:extLst>
      <p:ext uri="{BB962C8B-B14F-4D97-AF65-F5344CB8AC3E}">
        <p14:creationId xmlns:p14="http://schemas.microsoft.com/office/powerpoint/2010/main" val="27312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Sodium</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8</a:t>
            </a:fld>
            <a:endParaRPr lang="en-US" dirty="0"/>
          </a:p>
        </p:txBody>
      </p:sp>
      <p:sp>
        <p:nvSpPr>
          <p:cNvPr id="5" name="Content Placeholder 6"/>
          <p:cNvSpPr txBox="1">
            <a:spLocks/>
          </p:cNvSpPr>
          <p:nvPr/>
        </p:nvSpPr>
        <p:spPr bwMode="black">
          <a:xfrm>
            <a:off x="506413" y="1320800"/>
            <a:ext cx="8339137" cy="4337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kern="0" dirty="0"/>
              <a:t>Consuming too much sodium leads to excess sodium in the bloodstream</a:t>
            </a:r>
          </a:p>
          <a:p>
            <a:endParaRPr lang="en-US" sz="1800" b="1" kern="0" dirty="0"/>
          </a:p>
          <a:p>
            <a:r>
              <a:rPr lang="en-US" sz="1800" kern="0" dirty="0"/>
              <a:t>Excess sodium in the bloodstream </a:t>
            </a:r>
            <a:r>
              <a:rPr lang="en-US" sz="1800" kern="0" dirty="0">
                <a:latin typeface="Wingdings"/>
                <a:ea typeface="Wingdings"/>
                <a:cs typeface="Wingdings"/>
                <a:sym typeface="Wingdings"/>
              </a:rPr>
              <a:t> </a:t>
            </a:r>
            <a:r>
              <a:rPr lang="en-US" sz="1800" kern="0" dirty="0">
                <a:sym typeface="Wingdings"/>
              </a:rPr>
              <a:t>excess fluid that is pulled into the bloodstream</a:t>
            </a:r>
            <a:endParaRPr lang="en-US" sz="1800" kern="0" dirty="0"/>
          </a:p>
          <a:p>
            <a:pPr lvl="1"/>
            <a:r>
              <a:rPr lang="en-US" sz="1800" kern="0" dirty="0"/>
              <a:t>Total blood volume in the body increases</a:t>
            </a:r>
          </a:p>
          <a:p>
            <a:pPr lvl="1"/>
            <a:r>
              <a:rPr lang="en-US" sz="1800" kern="0" dirty="0"/>
              <a:t>More blood flowing through the body</a:t>
            </a:r>
          </a:p>
          <a:p>
            <a:pPr lvl="1"/>
            <a:r>
              <a:rPr lang="en-US" sz="1800" kern="0" dirty="0"/>
              <a:t>Blood pressure increases </a:t>
            </a:r>
          </a:p>
        </p:txBody>
      </p:sp>
      <p:sp>
        <p:nvSpPr>
          <p:cNvPr id="6" name="TextBox 5"/>
          <p:cNvSpPr txBox="1"/>
          <p:nvPr/>
        </p:nvSpPr>
        <p:spPr>
          <a:xfrm>
            <a:off x="5613400" y="6273800"/>
            <a:ext cx="3175000" cy="261610"/>
          </a:xfrm>
          <a:prstGeom prst="rect">
            <a:avLst/>
          </a:prstGeom>
          <a:noFill/>
        </p:spPr>
        <p:txBody>
          <a:bodyPr wrap="square" rtlCol="0">
            <a:spAutoFit/>
          </a:bodyPr>
          <a:lstStyle/>
          <a:p>
            <a:pPr algn="r"/>
            <a:r>
              <a:rPr lang="en-US" sz="1100" dirty="0"/>
              <a:t>(AHA, 2015)</a:t>
            </a:r>
          </a:p>
        </p:txBody>
      </p:sp>
    </p:spTree>
    <p:extLst>
      <p:ext uri="{BB962C8B-B14F-4D97-AF65-F5344CB8AC3E}">
        <p14:creationId xmlns:p14="http://schemas.microsoft.com/office/powerpoint/2010/main" val="181847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Sodium Intake</a:t>
            </a:r>
          </a:p>
        </p:txBody>
      </p:sp>
      <p:sp>
        <p:nvSpPr>
          <p:cNvPr id="3" name="Content Placeholder 2"/>
          <p:cNvSpPr>
            <a:spLocks noGrp="1"/>
          </p:cNvSpPr>
          <p:nvPr>
            <p:ph idx="1"/>
          </p:nvPr>
        </p:nvSpPr>
        <p:spPr>
          <a:xfrm>
            <a:off x="354013" y="1397000"/>
            <a:ext cx="8339137" cy="4197350"/>
          </a:xfrm>
        </p:spPr>
        <p:txBody>
          <a:bodyPr/>
          <a:lstStyle/>
          <a:p>
            <a:r>
              <a:rPr lang="en-US" b="1" dirty="0"/>
              <a:t>A visual on sodium…</a:t>
            </a:r>
          </a:p>
          <a:p>
            <a:endParaRPr lang="en-US" b="1" dirty="0"/>
          </a:p>
          <a:p>
            <a:pPr marL="285750" indent="-285750">
              <a:buFont typeface="Arial"/>
              <a:buChar char="•"/>
            </a:pPr>
            <a:r>
              <a:rPr lang="en-US" dirty="0"/>
              <a:t>¼ tsp. salt = 575 mg sodium</a:t>
            </a:r>
          </a:p>
          <a:p>
            <a:pPr marL="285750" indent="-285750">
              <a:buFont typeface="Arial"/>
              <a:buChar char="•"/>
            </a:pPr>
            <a:r>
              <a:rPr lang="en-US" dirty="0"/>
              <a:t>½ tsp. salt = 1,250 mg sodium</a:t>
            </a:r>
          </a:p>
          <a:p>
            <a:pPr marL="285750" indent="-285750">
              <a:buFont typeface="Arial"/>
              <a:buChar char="•"/>
            </a:pPr>
            <a:r>
              <a:rPr lang="en-US" dirty="0"/>
              <a:t>¾ tsp. salt = 1,725 mg sodium</a:t>
            </a:r>
          </a:p>
          <a:p>
            <a:pPr marL="285750" indent="-285750">
              <a:buFont typeface="Arial"/>
              <a:buChar char="•"/>
            </a:pPr>
            <a:r>
              <a:rPr lang="en-US" b="1" dirty="0"/>
              <a:t>1 tsp. salt = 2,300 mg sodium</a:t>
            </a:r>
          </a:p>
          <a:p>
            <a:pPr marL="285750" indent="-285750">
              <a:buFont typeface="Arial"/>
              <a:buChar char="•"/>
            </a:pPr>
            <a:endParaRPr lang="en-US" b="1" dirty="0"/>
          </a:p>
          <a:p>
            <a:endParaRPr lang="en-US" b="1" dirty="0"/>
          </a:p>
          <a:p>
            <a:r>
              <a:rPr lang="en-US" dirty="0"/>
              <a:t>*Try to consume </a:t>
            </a:r>
            <a:r>
              <a:rPr lang="en-US" b="1" dirty="0"/>
              <a:t>&lt;1,500 mg sodium</a:t>
            </a:r>
            <a:r>
              <a:rPr lang="en-US" dirty="0"/>
              <a:t> per day</a:t>
            </a:r>
          </a:p>
          <a:p>
            <a:pPr marL="285750" indent="-285750">
              <a:buFont typeface="Arial"/>
              <a:buChar char="•"/>
            </a:pPr>
            <a:r>
              <a:rPr lang="en-US" b="1" dirty="0"/>
              <a:t>&lt;¾ tsp. salt </a:t>
            </a:r>
            <a:r>
              <a:rPr lang="en-US" dirty="0"/>
              <a:t>per day</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9</a:t>
            </a:fld>
            <a:endParaRPr lang="en-US" dirty="0"/>
          </a:p>
        </p:txBody>
      </p:sp>
      <p:sp>
        <p:nvSpPr>
          <p:cNvPr id="5" name="TextBox 4"/>
          <p:cNvSpPr txBox="1"/>
          <p:nvPr/>
        </p:nvSpPr>
        <p:spPr>
          <a:xfrm>
            <a:off x="5969000" y="6273800"/>
            <a:ext cx="2819400" cy="261610"/>
          </a:xfrm>
          <a:prstGeom prst="rect">
            <a:avLst/>
          </a:prstGeom>
          <a:noFill/>
        </p:spPr>
        <p:txBody>
          <a:bodyPr wrap="square" rtlCol="0">
            <a:spAutoFit/>
          </a:bodyPr>
          <a:lstStyle/>
          <a:p>
            <a:pPr algn="r"/>
            <a:r>
              <a:rPr lang="en-US" sz="1100" dirty="0"/>
              <a:t>(AHA, 2015)</a:t>
            </a:r>
          </a:p>
        </p:txBody>
      </p:sp>
    </p:spTree>
    <p:extLst>
      <p:ext uri="{BB962C8B-B14F-4D97-AF65-F5344CB8AC3E}">
        <p14:creationId xmlns:p14="http://schemas.microsoft.com/office/powerpoint/2010/main" val="84263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MCA-Red">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27879EF396F043AEC662BF8E72678A" ma:contentTypeVersion="0" ma:contentTypeDescription="Create a new document." ma:contentTypeScope="" ma:versionID="bfd1c0dcc9933a80b9627695c79ddac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2DCFDE-29F4-4854-8C7D-A791A094FD7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7D6A1BA-0100-404A-BA70-4D8BC18061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1EE34A6-F95B-4F68-8A2B-D82A83900C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23390</TotalTime>
  <Words>2302</Words>
  <Application>Microsoft Office PowerPoint</Application>
  <PresentationFormat>On-screen Show (4:3)</PresentationFormat>
  <Paragraphs>307</Paragraphs>
  <Slides>21</Slides>
  <Notes>21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21</vt:i4>
      </vt:variant>
    </vt:vector>
  </HeadingPairs>
  <TitlesOfParts>
    <vt:vector size="29" baseType="lpstr">
      <vt:lpstr>Arial</vt:lpstr>
      <vt:lpstr>Verdana</vt:lpstr>
      <vt:lpstr>Wingdings</vt:lpstr>
      <vt:lpstr>blank</vt:lpstr>
      <vt:lpstr>YMCA-Red</vt:lpstr>
      <vt:lpstr>YMCA-Purple</vt:lpstr>
      <vt:lpstr>YMCA-Blue</vt:lpstr>
      <vt:lpstr>YMCA-Green</vt:lpstr>
      <vt:lpstr>Blood Pressure  self-monitoring program</vt:lpstr>
      <vt:lpstr>Reducing Sodium Intake </vt:lpstr>
      <vt:lpstr>nutrition &amp;  blood pressure</vt:lpstr>
      <vt:lpstr>nutrition &amp; Blood pressure </vt:lpstr>
      <vt:lpstr>Nutrition &amp; Blood Pressure</vt:lpstr>
      <vt:lpstr>Reducing Sodium Intake</vt:lpstr>
      <vt:lpstr> </vt:lpstr>
      <vt:lpstr>What Is Sodium</vt:lpstr>
      <vt:lpstr>Reducing Sodium Intake</vt:lpstr>
      <vt:lpstr>Reducing Sodium Intake</vt:lpstr>
      <vt:lpstr>Reducing Sodium Intake</vt:lpstr>
      <vt:lpstr>Reducing Sodium Intake</vt:lpstr>
      <vt:lpstr> </vt:lpstr>
      <vt:lpstr> </vt:lpstr>
      <vt:lpstr> </vt:lpstr>
      <vt:lpstr>discussion</vt:lpstr>
      <vt:lpstr>Discussion</vt:lpstr>
      <vt:lpstr>Physical activity and blood pressure management</vt:lpstr>
      <vt:lpstr>Physical Activity and blood pressure management</vt:lpstr>
      <vt:lpstr>Physical Activity and blood pressure management</vt:lpstr>
      <vt:lpstr>Thank You</vt:lpstr>
    </vt:vector>
  </TitlesOfParts>
  <Company>YMCA of the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 management program</dc:title>
  <dc:creator>Austin, Ashlee</dc:creator>
  <cp:lastModifiedBy>Robinson, Kenitra</cp:lastModifiedBy>
  <cp:revision>267</cp:revision>
  <dcterms:created xsi:type="dcterms:W3CDTF">2014-09-03T15:49:07Z</dcterms:created>
  <dcterms:modified xsi:type="dcterms:W3CDTF">2018-12-13T18:18:13Z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0x0101001F27879EF396F043AEC662BF8E72678A</vt:lpwstr>
  </property>
</Properties>
</file>